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8300700" cy="102997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44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85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44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85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44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85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44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85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44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85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44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85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44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85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44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85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44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85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" name="Shape 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372551" y="3192907"/>
            <a:ext cx="15555597" cy="2162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745102" y="5767832"/>
            <a:ext cx="12810495" cy="257492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252997" y="4294011"/>
            <a:ext cx="8432166" cy="36550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252997" y="4294011"/>
            <a:ext cx="8432166" cy="36550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g object 16"/>
          <p:cNvSpPr/>
          <p:nvPr/>
        </p:nvSpPr>
        <p:spPr>
          <a:xfrm>
            <a:off x="0" y="-2"/>
            <a:ext cx="18288000" cy="10287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438097" y="1938640"/>
            <a:ext cx="15424507" cy="97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5035" y="2368930"/>
            <a:ext cx="7960805" cy="679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7118693" y="9578719"/>
            <a:ext cx="266973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0" algn="r">
              <a:defRPr spc="0" sz="1800"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300" u="none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300" u="none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300" u="none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300" u="none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300" u="none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300" u="none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300" u="none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300" u="none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300" u="none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9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9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9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9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9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9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9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9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9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2"/>
          <p:cNvSpPr/>
          <p:nvPr/>
        </p:nvSpPr>
        <p:spPr>
          <a:xfrm>
            <a:off x="-159082" y="0"/>
            <a:ext cx="18459782" cy="10299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3" name="object 3"/>
          <p:cNvSpPr txBox="1"/>
          <p:nvPr>
            <p:ph type="title"/>
          </p:nvPr>
        </p:nvSpPr>
        <p:spPr>
          <a:xfrm>
            <a:off x="3132369" y="594358"/>
            <a:ext cx="12611568" cy="2227581"/>
          </a:xfrm>
          <a:prstGeom prst="rect">
            <a:avLst/>
          </a:prstGeom>
        </p:spPr>
        <p:txBody>
          <a:bodyPr/>
          <a:lstStyle/>
          <a:p>
            <a:pPr marL="4476746" marR="5080" indent="-4464681" algn="ctr">
              <a:lnSpc>
                <a:spcPct val="100699"/>
              </a:lnSpc>
              <a:tabLst>
                <a:tab pos="7975600" algn="l"/>
              </a:tabLst>
              <a:defRPr spc="200" sz="7200">
                <a:solidFill>
                  <a:srgbClr val="E2D6D6"/>
                </a:solidFill>
              </a:defRPr>
            </a:pPr>
            <a:r>
              <a:rPr spc="-200"/>
              <a:t> </a:t>
            </a:r>
            <a:r>
              <a:rPr spc="100"/>
              <a:t>Fake</a:t>
            </a:r>
            <a:r>
              <a:rPr spc="-200"/>
              <a:t> </a:t>
            </a:r>
            <a:r>
              <a:t>News </a:t>
            </a:r>
            <a:r>
              <a:rPr spc="300"/>
              <a:t>Detection </a:t>
            </a:r>
            <a:r>
              <a:t>System</a:t>
            </a:r>
          </a:p>
        </p:txBody>
      </p:sp>
      <p:sp>
        <p:nvSpPr>
          <p:cNvPr id="74" name="object 4"/>
          <p:cNvSpPr/>
          <p:nvPr/>
        </p:nvSpPr>
        <p:spPr>
          <a:xfrm>
            <a:off x="266444" y="4253812"/>
            <a:ext cx="8404798" cy="3765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5753"/>
                </a:moveTo>
                <a:lnTo>
                  <a:pt x="13742" y="15688"/>
                </a:lnTo>
                <a:lnTo>
                  <a:pt x="13750" y="11098"/>
                </a:lnTo>
                <a:lnTo>
                  <a:pt x="18523" y="11138"/>
                </a:lnTo>
                <a:lnTo>
                  <a:pt x="18533" y="5291"/>
                </a:lnTo>
                <a:lnTo>
                  <a:pt x="15106" y="5262"/>
                </a:lnTo>
                <a:lnTo>
                  <a:pt x="15115" y="71"/>
                </a:lnTo>
                <a:lnTo>
                  <a:pt x="9695" y="26"/>
                </a:lnTo>
                <a:lnTo>
                  <a:pt x="9695" y="5873"/>
                </a:lnTo>
                <a:lnTo>
                  <a:pt x="9688" y="10463"/>
                </a:lnTo>
                <a:lnTo>
                  <a:pt x="9695" y="5873"/>
                </a:lnTo>
                <a:lnTo>
                  <a:pt x="9695" y="26"/>
                </a:lnTo>
                <a:lnTo>
                  <a:pt x="6547" y="0"/>
                </a:lnTo>
                <a:lnTo>
                  <a:pt x="6539" y="5191"/>
                </a:lnTo>
                <a:lnTo>
                  <a:pt x="3112" y="5162"/>
                </a:lnTo>
                <a:lnTo>
                  <a:pt x="3102" y="11009"/>
                </a:lnTo>
                <a:lnTo>
                  <a:pt x="7875" y="11049"/>
                </a:lnTo>
                <a:lnTo>
                  <a:pt x="7867" y="15639"/>
                </a:lnTo>
                <a:lnTo>
                  <a:pt x="10" y="15574"/>
                </a:lnTo>
                <a:lnTo>
                  <a:pt x="0" y="21420"/>
                </a:lnTo>
                <a:lnTo>
                  <a:pt x="21590" y="21600"/>
                </a:lnTo>
                <a:lnTo>
                  <a:pt x="21600" y="15753"/>
                </a:lnTo>
                <a:close/>
              </a:path>
            </a:pathLst>
          </a:custGeom>
          <a:solidFill>
            <a:srgbClr val="00000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5" name="object 5"/>
          <p:cNvSpPr txBox="1"/>
          <p:nvPr>
            <p:ph type="body" sz="quarter" idx="1"/>
          </p:nvPr>
        </p:nvSpPr>
        <p:spPr>
          <a:xfrm>
            <a:off x="92191" y="4854041"/>
            <a:ext cx="7273471" cy="4206413"/>
          </a:xfrm>
          <a:prstGeom prst="rect">
            <a:avLst/>
          </a:prstGeom>
        </p:spPr>
        <p:txBody>
          <a:bodyPr/>
          <a:lstStyle/>
          <a:p>
            <a:pPr marR="1308695" indent="2504756" defTabSz="896111">
              <a:lnSpc>
                <a:spcPct val="100299"/>
              </a:lnSpc>
              <a:defRPr spc="-99" sz="4700">
                <a:latin typeface="Calibri"/>
                <a:ea typeface="Calibri"/>
                <a:cs typeface="Calibri"/>
                <a:sym typeface="Calibri"/>
              </a:defRPr>
            </a:pPr>
            <a:r>
              <a:t>Submitted </a:t>
            </a:r>
            <a:r>
              <a:rPr spc="0"/>
              <a:t>by</a:t>
            </a:r>
            <a:r>
              <a:rPr spc="-399"/>
              <a:t> :  </a:t>
            </a:r>
            <a:endParaRPr spc="-382"/>
          </a:p>
          <a:p>
            <a:pPr marR="1308695" indent="2504756" defTabSz="896111">
              <a:lnSpc>
                <a:spcPct val="100299"/>
              </a:lnSpc>
              <a:defRPr spc="-400" sz="3900">
                <a:latin typeface="Calibri"/>
                <a:ea typeface="Calibri"/>
                <a:cs typeface="Calibri"/>
                <a:sym typeface="Calibri"/>
              </a:defRPr>
            </a:pPr>
            <a:r>
              <a:t>Parth : E23CSEU1032</a:t>
            </a:r>
            <a:endParaRPr spc="-392"/>
          </a:p>
          <a:p>
            <a:pPr marR="1308695" indent="2504756" defTabSz="896111">
              <a:lnSpc>
                <a:spcPct val="100299"/>
              </a:lnSpc>
              <a:defRPr spc="-400" sz="3900">
                <a:latin typeface="Calibri"/>
                <a:ea typeface="Calibri"/>
                <a:cs typeface="Calibri"/>
                <a:sym typeface="Calibri"/>
              </a:defRPr>
            </a:pPr>
            <a:r>
              <a:t>Dhruv: E23CSEU1031</a:t>
            </a:r>
            <a:endParaRPr spc="-392"/>
          </a:p>
          <a:p>
            <a:pPr marR="1308695" indent="2504756" defTabSz="896111">
              <a:lnSpc>
                <a:spcPct val="100299"/>
              </a:lnSpc>
              <a:defRPr spc="-460" sz="47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R="1308695" indent="2504756" defTabSz="896111">
              <a:defRPr spc="-99" sz="4700">
                <a:latin typeface="Calibri"/>
                <a:ea typeface="Calibri"/>
                <a:cs typeface="Calibri"/>
                <a:sym typeface="Calibri"/>
              </a:defRPr>
            </a:pPr>
            <a:r>
              <a:rPr spc="-460"/>
              <a:t>Submitted  to</a:t>
            </a:r>
            <a:r>
              <a:t>:</a:t>
            </a:r>
            <a:endParaRPr spc="-98"/>
          </a:p>
          <a:p>
            <a:pPr defTabSz="896111">
              <a:defRPr spc="-120" sz="4700">
                <a:latin typeface="Calibri"/>
                <a:ea typeface="Calibri"/>
                <a:cs typeface="Calibri"/>
                <a:sym typeface="Calibri"/>
              </a:defRPr>
            </a:pPr>
            <a:r>
              <a:t>		</a:t>
            </a:r>
            <a:r>
              <a:rPr spc="-100" sz="3900"/>
              <a:t>Dr.</a:t>
            </a:r>
            <a:r>
              <a:rPr spc="-400" sz="3900"/>
              <a:t> </a:t>
            </a:r>
            <a:r>
              <a:rPr spc="100" sz="3900"/>
              <a:t>Purushottam</a:t>
            </a:r>
            <a:r>
              <a:rPr spc="-400" sz="3900"/>
              <a:t> </a:t>
            </a:r>
            <a:r>
              <a:rPr spc="0" sz="3900"/>
              <a:t>Kumar</a:t>
            </a:r>
          </a:p>
        </p:txBody>
      </p:sp>
      <p:pic>
        <p:nvPicPr>
          <p:cNvPr id="76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130" y="327558"/>
            <a:ext cx="2362201" cy="243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9430" y="3207847"/>
            <a:ext cx="8978570" cy="6086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2"/>
          <p:cNvSpPr/>
          <p:nvPr/>
        </p:nvSpPr>
        <p:spPr>
          <a:xfrm>
            <a:off x="6352" y="-75643"/>
            <a:ext cx="18300702" cy="104390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6" name="object 3"/>
          <p:cNvSpPr txBox="1"/>
          <p:nvPr>
            <p:ph type="title"/>
          </p:nvPr>
        </p:nvSpPr>
        <p:spPr>
          <a:xfrm>
            <a:off x="1438096" y="1938640"/>
            <a:ext cx="15424507" cy="974089"/>
          </a:xfrm>
          <a:prstGeom prst="rect">
            <a:avLst/>
          </a:prstGeom>
        </p:spPr>
        <p:txBody>
          <a:bodyPr/>
          <a:lstStyle/>
          <a:p>
            <a:pPr indent="9636759">
              <a:spcBef>
                <a:spcPts val="100"/>
              </a:spcBef>
              <a:defRPr spc="100" sz="4900"/>
            </a:pPr>
            <a:r>
              <a:t>Model</a:t>
            </a:r>
            <a:r>
              <a:rPr spc="-100"/>
              <a:t> </a:t>
            </a:r>
            <a:r>
              <a:rPr spc="200"/>
              <a:t>Selection</a:t>
            </a:r>
          </a:p>
        </p:txBody>
      </p:sp>
      <p:sp>
        <p:nvSpPr>
          <p:cNvPr id="147" name="object 8"/>
          <p:cNvSpPr txBox="1"/>
          <p:nvPr/>
        </p:nvSpPr>
        <p:spPr>
          <a:xfrm>
            <a:off x="10966766" y="3524870"/>
            <a:ext cx="5591181" cy="262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7943" indent="12700">
              <a:lnSpc>
                <a:spcPct val="102000"/>
              </a:lnSpc>
              <a:defRPr spc="5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Choosing</a:t>
            </a:r>
            <a:r>
              <a:rPr spc="-170"/>
              <a:t> </a:t>
            </a:r>
            <a:r>
              <a:rPr spc="50"/>
              <a:t>the</a:t>
            </a:r>
            <a:r>
              <a:rPr spc="-170"/>
              <a:t> </a:t>
            </a:r>
            <a:r>
              <a:rPr spc="0"/>
              <a:t>right</a:t>
            </a:r>
            <a:r>
              <a:rPr spc="-165"/>
              <a:t> </a:t>
            </a:r>
            <a:r>
              <a:rPr spc="90"/>
              <a:t>model</a:t>
            </a:r>
            <a:r>
              <a:rPr spc="-170"/>
              <a:t> </a:t>
            </a:r>
            <a:r>
              <a:rPr spc="-45"/>
              <a:t>is</a:t>
            </a:r>
            <a:r>
              <a:rPr spc="-170"/>
              <a:t> </a:t>
            </a:r>
            <a:r>
              <a:rPr spc="-10"/>
              <a:t>crucial </a:t>
            </a:r>
            <a:r>
              <a:rPr spc="-25"/>
              <a:t>for</a:t>
            </a:r>
            <a:r>
              <a:rPr spc="-155"/>
              <a:t> </a:t>
            </a:r>
            <a:r>
              <a:rPr spc="-10"/>
              <a:t>effective</a:t>
            </a:r>
            <a:r>
              <a:rPr spc="-155"/>
              <a:t> </a:t>
            </a:r>
            <a:r>
              <a:rPr spc="0"/>
              <a:t>detection.</a:t>
            </a:r>
            <a:r>
              <a:rPr spc="-155"/>
              <a:t> </a:t>
            </a:r>
            <a:r>
              <a:rPr spc="100"/>
              <a:t>We</a:t>
            </a:r>
            <a:r>
              <a:rPr spc="-155"/>
              <a:t> </a:t>
            </a:r>
            <a:r>
              <a:rPr spc="-10"/>
              <a:t>used </a:t>
            </a:r>
            <a:r>
              <a:rPr spc="-30"/>
              <a:t>various</a:t>
            </a:r>
            <a:r>
              <a:rPr spc="-175"/>
              <a:t> </a:t>
            </a:r>
            <a:r>
              <a:rPr spc="0"/>
              <a:t>algorithms,</a:t>
            </a:r>
            <a:r>
              <a:rPr spc="-175"/>
              <a:t> </a:t>
            </a:r>
            <a:r>
              <a:rPr spc="65"/>
              <a:t>including Logistic Regression and Decision Tree Classifier</a:t>
            </a:r>
            <a:r>
              <a:rPr spc="-165"/>
              <a:t> </a:t>
            </a:r>
            <a:r>
              <a:rPr spc="0"/>
              <a:t>to</a:t>
            </a:r>
            <a:r>
              <a:rPr spc="-160"/>
              <a:t> </a:t>
            </a:r>
            <a:r>
              <a:rPr spc="50"/>
              <a:t>determine</a:t>
            </a:r>
            <a:r>
              <a:rPr spc="-160"/>
              <a:t> </a:t>
            </a:r>
            <a:r>
              <a:rPr spc="70"/>
              <a:t>which </a:t>
            </a:r>
            <a:r>
              <a:rPr spc="-20"/>
              <a:t>yields</a:t>
            </a:r>
            <a:r>
              <a:rPr spc="-165"/>
              <a:t> </a:t>
            </a:r>
            <a:r>
              <a:rPr spc="50"/>
              <a:t>the</a:t>
            </a:r>
            <a:r>
              <a:rPr spc="-160"/>
              <a:t> </a:t>
            </a:r>
            <a:r>
              <a:rPr spc="0"/>
              <a:t>best</a:t>
            </a:r>
            <a:r>
              <a:rPr spc="-160"/>
              <a:t> </a:t>
            </a:r>
            <a:r>
              <a:rPr spc="-20"/>
              <a:t>results</a:t>
            </a:r>
            <a:r>
              <a:rPr spc="-165"/>
              <a:t> </a:t>
            </a:r>
            <a:r>
              <a:t>in</a:t>
            </a:r>
            <a:r>
              <a:rPr spc="-160"/>
              <a:t> </a:t>
            </a:r>
            <a:r>
              <a:rPr spc="-10"/>
              <a:t>identifying </a:t>
            </a:r>
            <a:r>
              <a:rPr spc="-25"/>
              <a:t>fake</a:t>
            </a:r>
            <a:r>
              <a:rPr spc="-195"/>
              <a:t> </a:t>
            </a:r>
            <a:r>
              <a:rPr spc="-20"/>
              <a:t>news.</a:t>
            </a:r>
          </a:p>
        </p:txBody>
      </p:sp>
      <p:pic>
        <p:nvPicPr>
          <p:cNvPr id="148" name="object 9" descr="object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10287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object 2"/>
          <p:cNvGrpSpPr/>
          <p:nvPr/>
        </p:nvGrpSpPr>
        <p:grpSpPr>
          <a:xfrm>
            <a:off x="9143994" y="-4"/>
            <a:ext cx="9156711" cy="10636258"/>
            <a:chOff x="-1" y="-1"/>
            <a:chExt cx="9156710" cy="10636256"/>
          </a:xfrm>
        </p:grpSpPr>
        <p:sp>
          <p:nvSpPr>
            <p:cNvPr id="150" name="object 3"/>
            <p:cNvSpPr/>
            <p:nvPr/>
          </p:nvSpPr>
          <p:spPr>
            <a:xfrm>
              <a:off x="-2" y="-2"/>
              <a:ext cx="9156711" cy="1063625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51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11011" y="1181802"/>
              <a:ext cx="6505078" cy="8233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3" name="object 5"/>
          <p:cNvSpPr txBox="1"/>
          <p:nvPr>
            <p:ph type="title"/>
          </p:nvPr>
        </p:nvSpPr>
        <p:spPr>
          <a:xfrm>
            <a:off x="1438096" y="1938640"/>
            <a:ext cx="15424507" cy="974089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100" sz="5600">
                <a:solidFill>
                  <a:srgbClr val="000000"/>
                </a:solidFill>
              </a:defRPr>
            </a:pPr>
            <a:r>
              <a:t>Training</a:t>
            </a:r>
            <a:r>
              <a:rPr spc="-200"/>
              <a:t> </a:t>
            </a:r>
            <a:r>
              <a:rPr spc="200"/>
              <a:t>the</a:t>
            </a:r>
            <a:r>
              <a:rPr spc="-100"/>
              <a:t> </a:t>
            </a:r>
            <a:r>
              <a:t>Model</a:t>
            </a:r>
          </a:p>
        </p:txBody>
      </p:sp>
      <p:sp>
        <p:nvSpPr>
          <p:cNvPr id="154" name="object 7"/>
          <p:cNvSpPr txBox="1"/>
          <p:nvPr/>
        </p:nvSpPr>
        <p:spPr>
          <a:xfrm>
            <a:off x="1576421" y="3508047"/>
            <a:ext cx="6257296" cy="297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17799"/>
              </a:lnSpc>
              <a:tabLst>
                <a:tab pos="3111500" algn="l"/>
              </a:tabLst>
              <a:defRPr spc="95">
                <a:latin typeface="Verdana"/>
                <a:ea typeface="Verdana"/>
                <a:cs typeface="Verdana"/>
                <a:sym typeface="Verdana"/>
              </a:defRPr>
            </a:pPr>
            <a:r>
              <a:t>Once</a:t>
            </a:r>
            <a:r>
              <a:rPr spc="-204"/>
              <a:t> </a:t>
            </a:r>
            <a:r>
              <a:rPr spc="50"/>
              <a:t>the</a:t>
            </a:r>
            <a:r>
              <a:rPr spc="-200"/>
              <a:t> </a:t>
            </a:r>
            <a:r>
              <a:rPr spc="90"/>
              <a:t>model</a:t>
            </a:r>
            <a:r>
              <a:rPr spc="-200"/>
              <a:t> </a:t>
            </a:r>
            <a:r>
              <a:rPr spc="-45"/>
              <a:t>is</a:t>
            </a:r>
            <a:r>
              <a:rPr spc="-200"/>
              <a:t> </a:t>
            </a:r>
            <a:r>
              <a:rPr spc="-20"/>
              <a:t>selected,</a:t>
            </a:r>
            <a:r>
              <a:rPr spc="-200"/>
              <a:t> </a:t>
            </a:r>
            <a:r>
              <a:rPr spc="-25"/>
              <a:t>it </a:t>
            </a:r>
            <a:r>
              <a:rPr spc="40"/>
              <a:t>undergoes training</a:t>
            </a:r>
            <a:r>
              <a:rPr spc="0"/>
              <a:t>	</a:t>
            </a:r>
            <a:r>
              <a:rPr spc="65"/>
              <a:t>using</a:t>
            </a:r>
            <a:r>
              <a:rPr spc="-215"/>
              <a:t> </a:t>
            </a:r>
            <a:r>
              <a:rPr spc="25"/>
              <a:t>the </a:t>
            </a:r>
            <a:r>
              <a:rPr spc="0"/>
              <a:t>preprocessed</a:t>
            </a:r>
            <a:r>
              <a:rPr spc="-125"/>
              <a:t> </a:t>
            </a:r>
            <a:r>
              <a:rPr spc="-60"/>
              <a:t>data.</a:t>
            </a:r>
            <a:r>
              <a:rPr spc="-120"/>
              <a:t> </a:t>
            </a:r>
            <a:r>
              <a:rPr spc="0"/>
              <a:t>The</a:t>
            </a:r>
            <a:r>
              <a:rPr spc="-120"/>
              <a:t> </a:t>
            </a:r>
            <a:r>
              <a:rPr spc="90"/>
              <a:t>model</a:t>
            </a:r>
            <a:r>
              <a:rPr spc="-125"/>
              <a:t> </a:t>
            </a:r>
            <a:r>
              <a:rPr spc="-20"/>
              <a:t>learns</a:t>
            </a:r>
            <a:r>
              <a:rPr spc="-120"/>
              <a:t> </a:t>
            </a:r>
            <a:r>
              <a:rPr spc="-25"/>
              <a:t>to </a:t>
            </a:r>
            <a:r>
              <a:rPr spc="0"/>
              <a:t>distinguish</a:t>
            </a:r>
            <a:r>
              <a:rPr spc="-95"/>
              <a:t> </a:t>
            </a:r>
            <a:r>
              <a:rPr spc="65"/>
              <a:t>between</a:t>
            </a:r>
            <a:r>
              <a:rPr spc="-95"/>
              <a:t> </a:t>
            </a:r>
            <a:r>
              <a:rPr spc="-45"/>
              <a:t>real</a:t>
            </a:r>
            <a:r>
              <a:rPr spc="-95"/>
              <a:t> </a:t>
            </a:r>
            <a:r>
              <a:rPr spc="75"/>
              <a:t>and</a:t>
            </a:r>
            <a:r>
              <a:rPr spc="-95"/>
              <a:t> </a:t>
            </a:r>
            <a:r>
              <a:rPr spc="-25"/>
              <a:t>fake</a:t>
            </a:r>
            <a:r>
              <a:rPr spc="-95"/>
              <a:t> </a:t>
            </a:r>
            <a:r>
              <a:rPr spc="-20"/>
              <a:t>news </a:t>
            </a:r>
            <a:r>
              <a:rPr spc="-10"/>
              <a:t>by</a:t>
            </a:r>
            <a:r>
              <a:rPr spc="-95"/>
              <a:t> </a:t>
            </a:r>
            <a:r>
              <a:rPr spc="0"/>
              <a:t>adjusting</a:t>
            </a:r>
            <a:r>
              <a:rPr spc="-90"/>
              <a:t> </a:t>
            </a:r>
            <a:r>
              <a:rPr spc="-25"/>
              <a:t>its</a:t>
            </a:r>
            <a:r>
              <a:rPr spc="-95"/>
              <a:t> </a:t>
            </a:r>
            <a:r>
              <a:rPr spc="0"/>
              <a:t>parameters</a:t>
            </a:r>
            <a:r>
              <a:rPr spc="-90"/>
              <a:t> </a:t>
            </a:r>
            <a:r>
              <a:rPr spc="0"/>
              <a:t>based</a:t>
            </a:r>
            <a:r>
              <a:rPr spc="-95"/>
              <a:t> </a:t>
            </a:r>
            <a:r>
              <a:rPr spc="65"/>
              <a:t>on </a:t>
            </a:r>
            <a:r>
              <a:rPr spc="50"/>
              <a:t>the</a:t>
            </a:r>
            <a:r>
              <a:rPr spc="-200"/>
              <a:t> </a:t>
            </a:r>
            <a:r>
              <a:rPr spc="75"/>
              <a:t>input</a:t>
            </a:r>
            <a:r>
              <a:rPr spc="-200"/>
              <a:t> </a:t>
            </a:r>
            <a:r>
              <a:rPr spc="-60"/>
              <a:t>data,</a:t>
            </a:r>
            <a:r>
              <a:rPr spc="-195"/>
              <a:t> </a:t>
            </a:r>
            <a:r>
              <a:rPr spc="75"/>
              <a:t>enhancing</a:t>
            </a:r>
            <a:r>
              <a:rPr spc="-200"/>
              <a:t> </a:t>
            </a:r>
            <a:r>
              <a:rPr spc="-25"/>
              <a:t>its</a:t>
            </a:r>
            <a:r>
              <a:rPr spc="-200"/>
              <a:t> </a:t>
            </a:r>
            <a:r>
              <a:rPr spc="-10"/>
              <a:t>predictive capabilities.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8124825" cy="1028776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object 3"/>
          <p:cNvSpPr txBox="1"/>
          <p:nvPr>
            <p:ph type="title"/>
          </p:nvPr>
        </p:nvSpPr>
        <p:spPr>
          <a:xfrm>
            <a:off x="8877996" y="1126108"/>
            <a:ext cx="8648704" cy="17526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R="27940" algn="ctr">
              <a:spcBef>
                <a:spcPts val="1800"/>
              </a:spcBef>
              <a:defRPr spc="100" sz="5800"/>
            </a:pPr>
            <a:r>
              <a:t>Model</a:t>
            </a:r>
            <a:r>
              <a:rPr spc="-100"/>
              <a:t> </a:t>
            </a:r>
            <a:r>
              <a:t>Evaluation</a:t>
            </a:r>
          </a:p>
        </p:txBody>
      </p:sp>
      <p:sp>
        <p:nvSpPr>
          <p:cNvPr id="158" name="object 7"/>
          <p:cNvSpPr txBox="1"/>
          <p:nvPr/>
        </p:nvSpPr>
        <p:spPr>
          <a:xfrm>
            <a:off x="9748900" y="3485512"/>
            <a:ext cx="6906895" cy="296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443865" indent="214629">
              <a:lnSpc>
                <a:spcPct val="117299"/>
              </a:lnSpc>
              <a:tabLst>
                <a:tab pos="6375400" algn="l"/>
              </a:tabLst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After</a:t>
            </a:r>
            <a:r>
              <a:rPr spc="-180"/>
              <a:t> </a:t>
            </a:r>
            <a:r>
              <a:rPr spc="-25"/>
              <a:t>training,</a:t>
            </a:r>
            <a:r>
              <a:rPr spc="-180"/>
              <a:t> </a:t>
            </a:r>
            <a:r>
              <a:rPr spc="70"/>
              <a:t>we</a:t>
            </a:r>
            <a:r>
              <a:rPr spc="-180"/>
              <a:t> </a:t>
            </a:r>
            <a:r>
              <a:rPr spc="-20"/>
              <a:t>evaluate</a:t>
            </a:r>
            <a:r>
              <a:rPr spc="-180"/>
              <a:t> </a:t>
            </a:r>
            <a:r>
              <a:rPr spc="50"/>
              <a:t>the</a:t>
            </a:r>
            <a:r>
              <a:rPr spc="-180"/>
              <a:t> </a:t>
            </a:r>
            <a:r>
              <a:rPr spc="-10"/>
              <a:t>model's </a:t>
            </a:r>
            <a:r>
              <a:t>performance</a:t>
            </a:r>
            <a:r>
              <a:rPr spc="10"/>
              <a:t> </a:t>
            </a:r>
            <a:r>
              <a:rPr spc="65"/>
              <a:t>using</a:t>
            </a:r>
            <a:r>
              <a:rPr spc="20"/>
              <a:t> </a:t>
            </a:r>
            <a:r>
              <a:t>metrics</a:t>
            </a:r>
            <a:r>
              <a:rPr spc="25"/>
              <a:t> </a:t>
            </a:r>
            <a:r>
              <a:rPr spc="-20"/>
              <a:t>like confusion matrix and accuracy score, precision score, f1 score, recall score</a:t>
            </a:r>
            <a:r>
              <a:rPr spc="-365"/>
              <a:t>.</a:t>
            </a:r>
            <a:r>
              <a:rPr spc="-155"/>
              <a:t> </a:t>
            </a:r>
            <a:r>
              <a:rPr spc="-20"/>
              <a:t>This</a:t>
            </a:r>
            <a:r>
              <a:rPr spc="-155"/>
              <a:t> </a:t>
            </a:r>
            <a:r>
              <a:t>step</a:t>
            </a:r>
            <a:r>
              <a:rPr spc="-150"/>
              <a:t> </a:t>
            </a:r>
            <a:r>
              <a:t>ensures</a:t>
            </a:r>
            <a:r>
              <a:rPr spc="-155"/>
              <a:t> </a:t>
            </a:r>
            <a:r>
              <a:t>that</a:t>
            </a:r>
            <a:r>
              <a:rPr spc="-150"/>
              <a:t> </a:t>
            </a:r>
            <a:r>
              <a:rPr spc="25"/>
              <a:t>the</a:t>
            </a:r>
            <a:r>
              <a:t> </a:t>
            </a:r>
            <a:r>
              <a:rPr spc="90"/>
              <a:t>model</a:t>
            </a:r>
            <a:r>
              <a:rPr spc="-110"/>
              <a:t> </a:t>
            </a:r>
            <a:r>
              <a:rPr spc="-20"/>
              <a:t>effectively</a:t>
            </a:r>
            <a:r>
              <a:rPr spc="-104"/>
              <a:t> </a:t>
            </a:r>
            <a:r>
              <a:t>detects</a:t>
            </a:r>
            <a:r>
              <a:rPr spc="-104"/>
              <a:t> </a:t>
            </a:r>
            <a:r>
              <a:rPr spc="-25"/>
              <a:t>fake</a:t>
            </a:r>
            <a:r>
              <a:rPr spc="-104"/>
              <a:t> </a:t>
            </a:r>
            <a:r>
              <a:t>news</a:t>
            </a:r>
            <a:r>
              <a:rPr spc="-104"/>
              <a:t> </a:t>
            </a:r>
            <a:r>
              <a:rPr spc="50"/>
              <a:t>and </a:t>
            </a:r>
            <a:r>
              <a:t>minimises</a:t>
            </a:r>
            <a:r>
              <a:rPr spc="-90"/>
              <a:t> </a:t>
            </a:r>
            <a:r>
              <a:rPr spc="-35"/>
              <a:t>false</a:t>
            </a:r>
            <a:r>
              <a:t> </a:t>
            </a:r>
            <a:r>
              <a:rPr spc="-20"/>
              <a:t>positives</a:t>
            </a:r>
            <a:r>
              <a:t> </a:t>
            </a:r>
            <a:r>
              <a:rPr spc="75"/>
              <a:t>and</a:t>
            </a:r>
            <a:r>
              <a:t> </a:t>
            </a:r>
            <a:r>
              <a:rPr spc="-10"/>
              <a:t>negatives.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311150" y="-184155"/>
            <a:ext cx="18059402" cy="1053052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1" name="object 3"/>
          <p:cNvSpPr txBox="1"/>
          <p:nvPr>
            <p:ph type="title"/>
          </p:nvPr>
        </p:nvSpPr>
        <p:spPr>
          <a:xfrm>
            <a:off x="1438096" y="1938640"/>
            <a:ext cx="15424507" cy="974089"/>
          </a:xfrm>
          <a:prstGeom prst="rect">
            <a:avLst/>
          </a:prstGeom>
        </p:spPr>
        <p:txBody>
          <a:bodyPr/>
          <a:lstStyle/>
          <a:p>
            <a:pPr indent="9636759">
              <a:spcBef>
                <a:spcPts val="100"/>
              </a:spcBef>
              <a:defRPr spc="100" sz="4900"/>
            </a:pPr>
            <a:r>
              <a:t>Testing</a:t>
            </a:r>
            <a:r>
              <a:rPr spc="-200"/>
              <a:t> </a:t>
            </a:r>
            <a:r>
              <a:rPr spc="200"/>
              <a:t>the</a:t>
            </a:r>
            <a:r>
              <a:rPr spc="-100"/>
              <a:t> </a:t>
            </a:r>
            <a:r>
              <a:t>System</a:t>
            </a:r>
          </a:p>
        </p:txBody>
      </p:sp>
      <p:sp>
        <p:nvSpPr>
          <p:cNvPr id="162" name="object 6"/>
          <p:cNvSpPr txBox="1"/>
          <p:nvPr/>
        </p:nvSpPr>
        <p:spPr>
          <a:xfrm>
            <a:off x="11283949" y="3445807"/>
            <a:ext cx="5328291" cy="337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02000"/>
              </a:lnSpc>
              <a:tabLst>
                <a:tab pos="3708400" algn="l"/>
              </a:tabLst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Thorough</a:t>
            </a:r>
            <a:r>
              <a:rPr spc="-60"/>
              <a:t> </a:t>
            </a:r>
            <a:r>
              <a:t>testing</a:t>
            </a:r>
            <a:r>
              <a:rPr spc="-55"/>
              <a:t> </a:t>
            </a:r>
            <a:r>
              <a:rPr spc="-45"/>
              <a:t>is</a:t>
            </a:r>
            <a:r>
              <a:rPr spc="-55"/>
              <a:t> </a:t>
            </a:r>
            <a:r>
              <a:rPr spc="85"/>
              <a:t>conducted</a:t>
            </a:r>
            <a:r>
              <a:rPr spc="-55"/>
              <a:t> </a:t>
            </a:r>
            <a:r>
              <a:rPr spc="-25"/>
              <a:t>to </a:t>
            </a:r>
            <a:r>
              <a:t>ensure</a:t>
            </a:r>
            <a:r>
              <a:rPr spc="-150"/>
              <a:t> </a:t>
            </a:r>
            <a:r>
              <a:rPr spc="50"/>
              <a:t>the</a:t>
            </a:r>
            <a:r>
              <a:rPr spc="-145"/>
              <a:t> </a:t>
            </a:r>
            <a:r>
              <a:rPr spc="-50"/>
              <a:t>system's</a:t>
            </a:r>
            <a:r>
              <a:rPr spc="-145"/>
              <a:t> </a:t>
            </a:r>
            <a:r>
              <a:rPr spc="-55"/>
              <a:t>reliability.</a:t>
            </a:r>
            <a:r>
              <a:rPr spc="-150"/>
              <a:t> </a:t>
            </a:r>
            <a:r>
              <a:rPr spc="75"/>
              <a:t>We </a:t>
            </a:r>
            <a:r>
              <a:t>use</a:t>
            </a:r>
            <a:r>
              <a:rPr spc="-175"/>
              <a:t> </a:t>
            </a:r>
            <a:r>
              <a:rPr spc="-20"/>
              <a:t>a</a:t>
            </a:r>
            <a:r>
              <a:rPr spc="-175"/>
              <a:t> </a:t>
            </a:r>
            <a:r>
              <a:rPr spc="-20"/>
              <a:t>separate</a:t>
            </a:r>
            <a:r>
              <a:rPr spc="-170"/>
              <a:t> </a:t>
            </a:r>
            <a:r>
              <a:rPr spc="-10"/>
              <a:t>test</a:t>
            </a:r>
            <a:r>
              <a:rPr spc="-175"/>
              <a:t> </a:t>
            </a:r>
            <a:r>
              <a:t>dataset</a:t>
            </a:r>
            <a:r>
              <a:rPr spc="-175"/>
              <a:t> </a:t>
            </a:r>
            <a:r>
              <a:rPr spc="-25"/>
              <a:t>to </a:t>
            </a:r>
            <a:r>
              <a:rPr spc="-60"/>
              <a:t>assess</a:t>
            </a:r>
            <a:r>
              <a:rPr spc="-140"/>
              <a:t> </a:t>
            </a:r>
            <a:r>
              <a:rPr spc="50"/>
              <a:t>the</a:t>
            </a:r>
            <a:r>
              <a:rPr spc="-135"/>
              <a:t> </a:t>
            </a:r>
            <a:r>
              <a:t>model's</a:t>
            </a:r>
            <a:r>
              <a:rPr spc="-135"/>
              <a:t> </a:t>
            </a:r>
            <a:r>
              <a:rPr spc="-10"/>
              <a:t>performance </a:t>
            </a:r>
            <a:r>
              <a:rPr spc="75"/>
              <a:t>and</a:t>
            </a:r>
            <a:r>
              <a:rPr spc="-140"/>
              <a:t> </a:t>
            </a:r>
            <a:r>
              <a:t>make</a:t>
            </a:r>
            <a:r>
              <a:rPr spc="-135"/>
              <a:t> </a:t>
            </a:r>
            <a:r>
              <a:rPr spc="-10"/>
              <a:t>necessary</a:t>
            </a:r>
            <a:r>
              <a:rPr spc="-140"/>
              <a:t> </a:t>
            </a:r>
            <a:r>
              <a:rPr spc="-10"/>
              <a:t>adjustments </a:t>
            </a:r>
            <a:r>
              <a:t>to</a:t>
            </a:r>
            <a:r>
              <a:rPr spc="-125"/>
              <a:t> </a:t>
            </a:r>
            <a:r>
              <a:t>improve</a:t>
            </a:r>
            <a:r>
              <a:rPr spc="-120"/>
              <a:t> </a:t>
            </a:r>
            <a:r>
              <a:rPr spc="-25"/>
              <a:t>its accuracy</a:t>
            </a:r>
            <a:r>
              <a:t>	</a:t>
            </a:r>
            <a:r>
              <a:rPr spc="50"/>
              <a:t>and reliability</a:t>
            </a:r>
            <a:endParaRPr spc="50"/>
          </a:p>
          <a:p>
            <a:pPr marR="5080" indent="12700">
              <a:lnSpc>
                <a:spcPct val="102000"/>
              </a:lnSpc>
              <a:tabLst>
                <a:tab pos="3708400" algn="l"/>
              </a:tabLst>
              <a:defRPr>
                <a:latin typeface="Verdana"/>
                <a:ea typeface="Verdana"/>
                <a:cs typeface="Verdana"/>
                <a:sym typeface="Verdana"/>
              </a:defRPr>
            </a:pPr>
          </a:p>
          <a:p>
            <a:pPr indent="1440180">
              <a:defRPr spc="-41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.</a:t>
            </a:r>
          </a:p>
        </p:txBody>
      </p:sp>
      <p:pic>
        <p:nvPicPr>
          <p:cNvPr id="163" name="object 7" descr="object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8124825" cy="10299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object 3"/>
          <p:cNvSpPr txBox="1"/>
          <p:nvPr>
            <p:ph type="title"/>
          </p:nvPr>
        </p:nvSpPr>
        <p:spPr>
          <a:xfrm>
            <a:off x="8877996" y="1126108"/>
            <a:ext cx="8648704" cy="17526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R="27940" algn="ctr">
              <a:spcBef>
                <a:spcPts val="1800"/>
              </a:spcBef>
              <a:defRPr spc="200" sz="5800"/>
            </a:pPr>
            <a:r>
              <a:t>Challenges</a:t>
            </a:r>
            <a:r>
              <a:rPr spc="-100"/>
              <a:t> </a:t>
            </a:r>
            <a:r>
              <a:rPr spc="100"/>
              <a:t>Faced</a:t>
            </a:r>
          </a:p>
        </p:txBody>
      </p:sp>
      <p:sp>
        <p:nvSpPr>
          <p:cNvPr id="167" name="object 5"/>
          <p:cNvSpPr txBox="1"/>
          <p:nvPr/>
        </p:nvSpPr>
        <p:spPr>
          <a:xfrm>
            <a:off x="9397427" y="3482975"/>
            <a:ext cx="7609842" cy="2105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7900"/>
              </a:lnSpc>
              <a:tabLst>
                <a:tab pos="6781800" algn="l"/>
              </a:tabLst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Developing</a:t>
            </a:r>
            <a:r>
              <a:rPr spc="-80"/>
              <a:t> </a:t>
            </a:r>
            <a:r>
              <a:rPr spc="50"/>
              <a:t>the</a:t>
            </a:r>
            <a:r>
              <a:rPr spc="-75"/>
              <a:t> </a:t>
            </a:r>
            <a:r>
              <a:rPr spc="-25"/>
              <a:t>fake</a:t>
            </a:r>
            <a:r>
              <a:rPr spc="-80"/>
              <a:t> </a:t>
            </a:r>
            <a:r>
              <a:t>news</a:t>
            </a:r>
            <a:r>
              <a:rPr spc="-75"/>
              <a:t> </a:t>
            </a:r>
            <a:r>
              <a:rPr spc="50"/>
              <a:t>detection</a:t>
            </a:r>
            <a:r>
              <a:rPr spc="-80"/>
              <a:t> </a:t>
            </a:r>
            <a:r>
              <a:rPr spc="-10"/>
              <a:t>system </a:t>
            </a:r>
            <a:r>
              <a:rPr spc="70"/>
              <a:t>comes</a:t>
            </a:r>
            <a:r>
              <a:rPr spc="-180"/>
              <a:t> </a:t>
            </a:r>
            <a:r>
              <a:rPr spc="75"/>
              <a:t>with</a:t>
            </a:r>
            <a:r>
              <a:rPr spc="-180"/>
              <a:t> </a:t>
            </a:r>
            <a:r>
              <a:t>challenges,</a:t>
            </a:r>
            <a:r>
              <a:rPr spc="-175"/>
              <a:t> </a:t>
            </a:r>
            <a:r>
              <a:rPr spc="65"/>
              <a:t>including data bias</a:t>
            </a:r>
            <a:r>
              <a:t>	</a:t>
            </a:r>
            <a:r>
              <a:rPr spc="-415"/>
              <a:t>, </a:t>
            </a:r>
            <a:r>
              <a:t>evolving</a:t>
            </a:r>
            <a:r>
              <a:rPr spc="-145"/>
              <a:t> </a:t>
            </a:r>
            <a:r>
              <a:rPr spc="-25"/>
              <a:t>fake</a:t>
            </a:r>
            <a:r>
              <a:rPr spc="-140"/>
              <a:t> </a:t>
            </a:r>
            <a:r>
              <a:t>news</a:t>
            </a:r>
            <a:r>
              <a:rPr spc="-145"/>
              <a:t> </a:t>
            </a:r>
            <a:r>
              <a:t>techniques,</a:t>
            </a:r>
            <a:r>
              <a:rPr spc="-140"/>
              <a:t> </a:t>
            </a:r>
            <a:r>
              <a:rPr spc="75"/>
              <a:t>and</a:t>
            </a:r>
            <a:r>
              <a:rPr spc="-145"/>
              <a:t> </a:t>
            </a:r>
            <a:r>
              <a:rPr spc="50"/>
              <a:t>the</a:t>
            </a:r>
            <a:r>
              <a:rPr spc="-140"/>
              <a:t> </a:t>
            </a:r>
            <a:r>
              <a:rPr spc="75"/>
              <a:t>need</a:t>
            </a:r>
            <a:r>
              <a:rPr spc="-145"/>
              <a:t> </a:t>
            </a:r>
            <a:r>
              <a:rPr spc="-25"/>
              <a:t>for </a:t>
            </a:r>
            <a:r>
              <a:rPr spc="55"/>
              <a:t>continuous</a:t>
            </a:r>
            <a:r>
              <a:rPr spc="-90"/>
              <a:t> </a:t>
            </a:r>
            <a:r>
              <a:rPr spc="90"/>
              <a:t>model</a:t>
            </a:r>
            <a:r>
              <a:t> </a:t>
            </a:r>
            <a:r>
              <a:rPr spc="-10"/>
              <a:t>updates.</a:t>
            </a:r>
            <a:r>
              <a:t> Addressing</a:t>
            </a:r>
            <a:r>
              <a:rPr spc="-90"/>
              <a:t> </a:t>
            </a:r>
            <a:r>
              <a:rPr spc="-10"/>
              <a:t>these </a:t>
            </a:r>
            <a:r>
              <a:t>challenges</a:t>
            </a:r>
            <a:r>
              <a:rPr spc="-60"/>
              <a:t> </a:t>
            </a:r>
            <a:r>
              <a:rPr spc="-45"/>
              <a:t>is</a:t>
            </a:r>
            <a:r>
              <a:rPr spc="-60"/>
              <a:t> </a:t>
            </a:r>
            <a:r>
              <a:t>essential</a:t>
            </a:r>
            <a:r>
              <a:rPr spc="-55"/>
              <a:t> </a:t>
            </a:r>
            <a:r>
              <a:rPr spc="-25"/>
              <a:t>for</a:t>
            </a:r>
            <a:r>
              <a:rPr spc="-60"/>
              <a:t> </a:t>
            </a:r>
            <a:r>
              <a:t>long-</a:t>
            </a:r>
            <a:r>
              <a:rPr spc="-20"/>
              <a:t>term </a:t>
            </a:r>
            <a:r>
              <a:rPr spc="-10"/>
              <a:t>effectiveness.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2"/>
          <p:cNvSpPr/>
          <p:nvPr/>
        </p:nvSpPr>
        <p:spPr>
          <a:xfrm>
            <a:off x="-1" y="-2"/>
            <a:ext cx="18300702" cy="10299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0" name="object 3"/>
          <p:cNvSpPr txBox="1"/>
          <p:nvPr>
            <p:ph type="title"/>
          </p:nvPr>
        </p:nvSpPr>
        <p:spPr>
          <a:xfrm>
            <a:off x="1438096" y="1938640"/>
            <a:ext cx="15424507" cy="974089"/>
          </a:xfrm>
          <a:prstGeom prst="rect">
            <a:avLst/>
          </a:prstGeom>
        </p:spPr>
        <p:txBody>
          <a:bodyPr/>
          <a:lstStyle/>
          <a:p>
            <a:pPr indent="9636759">
              <a:spcBef>
                <a:spcPts val="100"/>
              </a:spcBef>
              <a:defRPr spc="100"/>
            </a:pPr>
            <a:r>
              <a:t>Future</a:t>
            </a:r>
            <a:r>
              <a:rPr spc="-100"/>
              <a:t> </a:t>
            </a:r>
            <a:r>
              <a:t>Improvements</a:t>
            </a:r>
          </a:p>
        </p:txBody>
      </p:sp>
      <p:pic>
        <p:nvPicPr>
          <p:cNvPr id="17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5445" y="3596995"/>
            <a:ext cx="2159259" cy="308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8894" y="4357382"/>
            <a:ext cx="2208408" cy="24940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object 6"/>
          <p:cNvSpPr txBox="1"/>
          <p:nvPr/>
        </p:nvSpPr>
        <p:spPr>
          <a:xfrm>
            <a:off x="11062195" y="3143478"/>
            <a:ext cx="5573400" cy="262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445769" indent="12700" algn="just">
              <a:lnSpc>
                <a:spcPct val="102000"/>
              </a:lnSpc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Future</a:t>
            </a:r>
            <a:r>
              <a:rPr spc="55"/>
              <a:t> </a:t>
            </a:r>
            <a:r>
              <a:t>work</a:t>
            </a:r>
            <a:r>
              <a:rPr spc="55"/>
              <a:t> </a:t>
            </a:r>
            <a:r>
              <a:t>includes</a:t>
            </a:r>
            <a:r>
              <a:rPr spc="50"/>
              <a:t> </a:t>
            </a:r>
            <a:r>
              <a:rPr spc="65"/>
              <a:t>enhancing </a:t>
            </a:r>
            <a:r>
              <a:rPr spc="50"/>
              <a:t>the</a:t>
            </a:r>
            <a:r>
              <a:rPr spc="-208"/>
              <a:t> </a:t>
            </a:r>
            <a:r>
              <a:rPr spc="90"/>
              <a:t>model</a:t>
            </a:r>
            <a:r>
              <a:rPr spc="-208"/>
              <a:t> </a:t>
            </a:r>
            <a:r>
              <a:rPr spc="55"/>
              <a:t>with</a:t>
            </a:r>
          </a:p>
          <a:p>
            <a:pPr marR="5080" indent="12700" algn="just">
              <a:lnSpc>
                <a:spcPct val="102000"/>
              </a:lnSpc>
              <a:tabLst>
                <a:tab pos="5219700" algn="l"/>
              </a:tabLst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techniques,</a:t>
            </a:r>
            <a:r>
              <a:rPr spc="-135"/>
              <a:t> </a:t>
            </a:r>
            <a:r>
              <a:rPr spc="50"/>
              <a:t>expanding</a:t>
            </a:r>
            <a:r>
              <a:rPr spc="-135"/>
              <a:t> </a:t>
            </a:r>
            <a:r>
              <a:rPr spc="50"/>
              <a:t>the</a:t>
            </a:r>
            <a:r>
              <a:rPr spc="-130"/>
              <a:t> </a:t>
            </a:r>
            <a:r>
              <a:rPr spc="-10"/>
              <a:t>dataset, </a:t>
            </a:r>
            <a:r>
              <a:rPr spc="75"/>
              <a:t>and</a:t>
            </a:r>
            <a:r>
              <a:rPr spc="-215"/>
              <a:t> </a:t>
            </a:r>
            <a:r>
              <a:rPr spc="-10"/>
              <a:t>incorporating</a:t>
            </a:r>
            <a:r>
              <a:t>	</a:t>
            </a:r>
            <a:r>
              <a:rPr spc="-25"/>
              <a:t>to </a:t>
            </a:r>
            <a:r>
              <a:t>reﬁne</a:t>
            </a:r>
            <a:r>
              <a:rPr spc="-175"/>
              <a:t> </a:t>
            </a:r>
            <a:r>
              <a:rPr spc="50"/>
              <a:t>detection</a:t>
            </a:r>
            <a:r>
              <a:rPr spc="-175"/>
              <a:t> </a:t>
            </a:r>
            <a:r>
              <a:rPr spc="-10"/>
              <a:t>capabilities.</a:t>
            </a:r>
          </a:p>
          <a:p>
            <a:pPr marR="136525" indent="12700" algn="just">
              <a:lnSpc>
                <a:spcPct val="102000"/>
              </a:lnSpc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Continuous</a:t>
            </a:r>
            <a:r>
              <a:rPr spc="70"/>
              <a:t> </a:t>
            </a:r>
            <a:r>
              <a:t>improvement</a:t>
            </a:r>
            <a:r>
              <a:rPr spc="70"/>
              <a:t> </a:t>
            </a:r>
            <a:r>
              <a:t>is</a:t>
            </a:r>
            <a:r>
              <a:rPr spc="70"/>
              <a:t> </a:t>
            </a:r>
            <a:r>
              <a:rPr spc="-70"/>
              <a:t>key</a:t>
            </a:r>
            <a:r>
              <a:rPr spc="70"/>
              <a:t> </a:t>
            </a:r>
            <a:r>
              <a:rPr spc="-25"/>
              <a:t>to </a:t>
            </a:r>
            <a:r>
              <a:t>staying</a:t>
            </a:r>
            <a:r>
              <a:rPr spc="-120"/>
              <a:t> </a:t>
            </a:r>
            <a:r>
              <a:t>ahead</a:t>
            </a:r>
            <a:r>
              <a:rPr spc="-114"/>
              <a:t> </a:t>
            </a:r>
            <a:r>
              <a:t>of</a:t>
            </a:r>
            <a:r>
              <a:rPr spc="-120"/>
              <a:t> </a:t>
            </a:r>
            <a:r>
              <a:rPr spc="-10"/>
              <a:t>misinformation.</a:t>
            </a:r>
          </a:p>
        </p:txBody>
      </p:sp>
      <p:pic>
        <p:nvPicPr>
          <p:cNvPr id="174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10287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bject 3"/>
          <p:cNvSpPr/>
          <p:nvPr/>
        </p:nvSpPr>
        <p:spPr>
          <a:xfrm>
            <a:off x="-2" y="-1766"/>
            <a:ext cx="18300703" cy="10301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0152" y="0"/>
                </a:lnTo>
                <a:lnTo>
                  <a:pt x="20152" y="19027"/>
                </a:lnTo>
                <a:lnTo>
                  <a:pt x="14283" y="19027"/>
                </a:lnTo>
                <a:lnTo>
                  <a:pt x="14283" y="19019"/>
                </a:lnTo>
                <a:lnTo>
                  <a:pt x="7318" y="19019"/>
                </a:lnTo>
                <a:lnTo>
                  <a:pt x="7318" y="19027"/>
                </a:lnTo>
                <a:lnTo>
                  <a:pt x="1448" y="19027"/>
                </a:lnTo>
                <a:lnTo>
                  <a:pt x="1448" y="2573"/>
                </a:lnTo>
                <a:lnTo>
                  <a:pt x="7318" y="2573"/>
                </a:lnTo>
                <a:lnTo>
                  <a:pt x="7318" y="2583"/>
                </a:lnTo>
                <a:lnTo>
                  <a:pt x="14283" y="2583"/>
                </a:lnTo>
                <a:lnTo>
                  <a:pt x="14283" y="2573"/>
                </a:lnTo>
                <a:lnTo>
                  <a:pt x="20152" y="2573"/>
                </a:lnTo>
                <a:lnTo>
                  <a:pt x="20152" y="0"/>
                </a:lnTo>
                <a:lnTo>
                  <a:pt x="13956" y="0"/>
                </a:lnTo>
                <a:lnTo>
                  <a:pt x="13956" y="4"/>
                </a:lnTo>
                <a:lnTo>
                  <a:pt x="7644" y="4"/>
                </a:lnTo>
                <a:lnTo>
                  <a:pt x="7644" y="0"/>
                </a:lnTo>
                <a:lnTo>
                  <a:pt x="0" y="0"/>
                </a:lnTo>
                <a:lnTo>
                  <a:pt x="0" y="21600"/>
                </a:lnTo>
                <a:lnTo>
                  <a:pt x="7644" y="21600"/>
                </a:lnTo>
                <a:lnTo>
                  <a:pt x="7644" y="21598"/>
                </a:lnTo>
                <a:lnTo>
                  <a:pt x="13956" y="21598"/>
                </a:lnTo>
                <a:lnTo>
                  <a:pt x="13956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7" name="object 7"/>
          <p:cNvSpPr txBox="1"/>
          <p:nvPr>
            <p:ph type="title"/>
          </p:nvPr>
        </p:nvSpPr>
        <p:spPr>
          <a:xfrm>
            <a:off x="5778003" y="2406599"/>
            <a:ext cx="6722745" cy="1555755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400" sz="10000">
                <a:solidFill>
                  <a:srgbClr val="000000"/>
                </a:solidFill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78" name="object 8"/>
          <p:cNvSpPr txBox="1"/>
          <p:nvPr/>
        </p:nvSpPr>
        <p:spPr>
          <a:xfrm>
            <a:off x="4235765" y="4221872"/>
            <a:ext cx="982917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5400" algn="just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In</a:t>
            </a:r>
            <a:r>
              <a:rPr spc="-104"/>
              <a:t> </a:t>
            </a:r>
            <a:r>
              <a:rPr spc="0"/>
              <a:t>conclusion,</a:t>
            </a:r>
            <a:r>
              <a:rPr spc="-100"/>
              <a:t> </a:t>
            </a:r>
            <a:r>
              <a:rPr spc="-25"/>
              <a:t>our Machine Learning-Based Fake news Detection System</a:t>
            </a:r>
            <a:r>
              <a:rPr spc="0"/>
              <a:t> </a:t>
            </a:r>
            <a:r>
              <a:rPr spc="55"/>
              <a:t>in</a:t>
            </a:r>
            <a:r>
              <a:rPr spc="-120"/>
              <a:t> </a:t>
            </a:r>
            <a:r>
              <a:rPr spc="85"/>
              <a:t>Python is capable of detecting fake news with high accuracy nearly above 95%</a:t>
            </a:r>
            <a:r>
              <a:rPr spc="0"/>
              <a:t>.</a:t>
            </a:r>
          </a:p>
          <a:p>
            <a:pPr indent="0" algn="just">
              <a:spcBef>
                <a:spcPts val="1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By</a:t>
            </a:r>
            <a:r>
              <a:rPr spc="-125"/>
              <a:t> </a:t>
            </a:r>
            <a:r>
              <a:t>leveraging</a:t>
            </a:r>
            <a:r>
              <a:rPr spc="-130"/>
              <a:t> </a:t>
            </a:r>
            <a:r>
              <a:rPr spc="-10"/>
              <a:t>technology, </a:t>
            </a:r>
            <a:r>
              <a:rPr spc="70"/>
              <a:t>we</a:t>
            </a:r>
            <a:r>
              <a:rPr spc="-195"/>
              <a:t> </a:t>
            </a:r>
            <a:r>
              <a:rPr spc="70"/>
              <a:t>can</a:t>
            </a:r>
            <a:r>
              <a:rPr spc="-190"/>
              <a:t> </a:t>
            </a:r>
            <a:r>
              <a:rPr spc="75"/>
              <a:t>empower</a:t>
            </a:r>
            <a:r>
              <a:rPr spc="-195"/>
              <a:t> </a:t>
            </a:r>
            <a:r>
              <a:rPr spc="-25"/>
              <a:t>users</a:t>
            </a:r>
            <a:r>
              <a:rPr spc="-190"/>
              <a:t> </a:t>
            </a:r>
            <a:r>
              <a:t>to</a:t>
            </a:r>
            <a:r>
              <a:rPr spc="-190"/>
              <a:t> </a:t>
            </a:r>
            <a:r>
              <a:rPr spc="-10"/>
              <a:t>discern truth from falsehood </a:t>
            </a:r>
            <a:r>
              <a:rPr spc="70"/>
              <a:t>promoting</a:t>
            </a:r>
            <a:r>
              <a:rPr spc="-65"/>
              <a:t> </a:t>
            </a:r>
            <a:r>
              <a:rPr spc="-20"/>
              <a:t>a</a:t>
            </a:r>
            <a:r>
              <a:rPr spc="-65"/>
              <a:t> </a:t>
            </a:r>
            <a:r>
              <a:t>more</a:t>
            </a:r>
            <a:r>
              <a:rPr spc="-65"/>
              <a:t> </a:t>
            </a:r>
            <a:r>
              <a:t>informed</a:t>
            </a:r>
            <a:r>
              <a:rPr spc="-60"/>
              <a:t> </a:t>
            </a:r>
            <a:r>
              <a:rPr spc="-10"/>
              <a:t>society.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xfrm>
            <a:off x="1293722" y="2406649"/>
            <a:ext cx="15713255" cy="2220611"/>
          </a:xfrm>
          <a:prstGeom prst="rect">
            <a:avLst/>
          </a:prstGeom>
        </p:spPr>
        <p:txBody>
          <a:bodyPr/>
          <a:lstStyle>
            <a:lvl1pPr algn="ctr">
              <a:defRPr spc="300" sz="9600"/>
            </a:lvl1pPr>
          </a:lstStyle>
          <a:p>
            <a:pPr/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object 2"/>
          <p:cNvGrpSpPr/>
          <p:nvPr/>
        </p:nvGrpSpPr>
        <p:grpSpPr>
          <a:xfrm>
            <a:off x="9143994" y="-8"/>
            <a:ext cx="9156711" cy="10299711"/>
            <a:chOff x="-1" y="-1"/>
            <a:chExt cx="9156710" cy="10299710"/>
          </a:xfrm>
        </p:grpSpPr>
        <p:sp>
          <p:nvSpPr>
            <p:cNvPr id="79" name="object 3"/>
            <p:cNvSpPr/>
            <p:nvPr/>
          </p:nvSpPr>
          <p:spPr>
            <a:xfrm>
              <a:off x="-2" y="-2"/>
              <a:ext cx="9156711" cy="1029971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80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11011" y="1144408"/>
              <a:ext cx="6505078" cy="7972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object 5"/>
          <p:cNvSpPr txBox="1"/>
          <p:nvPr>
            <p:ph type="title"/>
          </p:nvPr>
        </p:nvSpPr>
        <p:spPr>
          <a:xfrm>
            <a:off x="1438096" y="1938640"/>
            <a:ext cx="15424507" cy="974089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200" sz="6200">
                <a:solidFill>
                  <a:srgbClr val="000000"/>
                </a:solidFill>
              </a:defRPr>
            </a:lvl1pPr>
          </a:lstStyle>
          <a:p>
            <a:pPr/>
            <a:r>
              <a:t>Introduction</a:t>
            </a:r>
          </a:p>
        </p:txBody>
      </p:sp>
      <p:pic>
        <p:nvPicPr>
          <p:cNvPr id="83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1836" y="3317035"/>
            <a:ext cx="2930296" cy="308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1836" y="4193337"/>
            <a:ext cx="5694477" cy="308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1836" y="4641012"/>
            <a:ext cx="2748622" cy="308805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object 9"/>
          <p:cNvSpPr txBox="1"/>
          <p:nvPr/>
        </p:nvSpPr>
        <p:spPr>
          <a:xfrm>
            <a:off x="1447758" y="3245248"/>
            <a:ext cx="6238249" cy="3391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8885" indent="3077210">
              <a:lnSpc>
                <a:spcPct val="117299"/>
              </a:lnSpc>
              <a:defRPr spc="-45">
                <a:latin typeface="Verdana"/>
                <a:ea typeface="Verdana"/>
                <a:cs typeface="Verdana"/>
                <a:sym typeface="Verdana"/>
              </a:defRPr>
            </a:pPr>
            <a:r>
              <a:t>is</a:t>
            </a:r>
            <a:r>
              <a:rPr spc="-155"/>
              <a:t> </a:t>
            </a:r>
            <a:r>
              <a:rPr spc="0"/>
              <a:t>crucial</a:t>
            </a:r>
            <a:r>
              <a:rPr spc="-150"/>
              <a:t> </a:t>
            </a:r>
            <a:r>
              <a:rPr spc="55"/>
              <a:t>in</a:t>
            </a:r>
            <a:r>
              <a:rPr spc="-150"/>
              <a:t> </a:t>
            </a:r>
            <a:r>
              <a:rPr spc="-10"/>
              <a:t>today's </a:t>
            </a:r>
            <a:r>
              <a:rPr spc="0"/>
              <a:t>digital</a:t>
            </a:r>
            <a:r>
              <a:rPr spc="-75"/>
              <a:t> </a:t>
            </a:r>
            <a:r>
              <a:rPr spc="-60"/>
              <a:t>age.</a:t>
            </a:r>
            <a:r>
              <a:rPr spc="-70"/>
              <a:t> </a:t>
            </a:r>
            <a:r>
              <a:rPr spc="-20"/>
              <a:t>This</a:t>
            </a:r>
            <a:r>
              <a:rPr spc="-75"/>
              <a:t> </a:t>
            </a:r>
            <a:r>
              <a:rPr spc="0"/>
              <a:t>presentation</a:t>
            </a:r>
            <a:r>
              <a:rPr spc="-70"/>
              <a:t> </a:t>
            </a:r>
            <a:r>
              <a:rPr spc="-20"/>
              <a:t>explores</a:t>
            </a:r>
            <a:r>
              <a:rPr spc="-70"/>
              <a:t> </a:t>
            </a:r>
            <a:r>
              <a:rPr spc="-50"/>
              <a:t>a</a:t>
            </a:r>
          </a:p>
          <a:p>
            <a:pPr>
              <a:spcBef>
                <a:spcPts val="10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</a:p>
          <a:p>
            <a:pPr indent="2895600">
              <a:defRPr spc="45">
                <a:latin typeface="Verdana"/>
                <a:ea typeface="Verdana"/>
                <a:cs typeface="Verdana"/>
                <a:sym typeface="Verdana"/>
              </a:defRPr>
            </a:pPr>
            <a:r>
              <a:t>developed</a:t>
            </a:r>
            <a:r>
              <a:rPr spc="-215"/>
              <a:t> </a:t>
            </a:r>
            <a:r>
              <a:rPr spc="55"/>
              <a:t>in</a:t>
            </a:r>
            <a:r>
              <a:rPr spc="-215"/>
              <a:t> </a:t>
            </a:r>
            <a:r>
              <a:rPr spc="-10"/>
              <a:t>Python.</a:t>
            </a:r>
          </a:p>
          <a:p>
            <a:pPr marR="1158875" indent="12700">
              <a:lnSpc>
                <a:spcPct val="117299"/>
              </a:lnSpc>
              <a:defRPr spc="100">
                <a:latin typeface="Verdana"/>
                <a:ea typeface="Verdana"/>
                <a:cs typeface="Verdana"/>
                <a:sym typeface="Verdana"/>
              </a:defRPr>
            </a:pPr>
            <a:r>
              <a:t>We</a:t>
            </a:r>
            <a:r>
              <a:rPr spc="-175"/>
              <a:t> </a:t>
            </a:r>
            <a:r>
              <a:rPr spc="0"/>
              <a:t>will</a:t>
            </a:r>
            <a:r>
              <a:rPr spc="-175"/>
              <a:t> </a:t>
            </a:r>
            <a:r>
              <a:rPr spc="-20"/>
              <a:t>cover</a:t>
            </a:r>
            <a:r>
              <a:rPr spc="-175"/>
              <a:t> </a:t>
            </a:r>
            <a:r>
              <a:rPr spc="50"/>
              <a:t>the</a:t>
            </a:r>
            <a:r>
              <a:rPr spc="-175"/>
              <a:t> </a:t>
            </a:r>
            <a:r>
              <a:rPr spc="-10"/>
              <a:t>signiﬁcance, </a:t>
            </a:r>
            <a:r>
              <a:rPr spc="0"/>
              <a:t>methodology,</a:t>
            </a:r>
            <a:r>
              <a:rPr spc="-110"/>
              <a:t> </a:t>
            </a:r>
            <a:r>
              <a:rPr spc="75"/>
              <a:t>and</a:t>
            </a:r>
            <a:r>
              <a:rPr spc="-110"/>
              <a:t> </a:t>
            </a:r>
            <a:r>
              <a:rPr spc="-20"/>
              <a:t>results</a:t>
            </a:r>
            <a:r>
              <a:rPr spc="-104"/>
              <a:t> </a:t>
            </a:r>
            <a:r>
              <a:rPr spc="0"/>
              <a:t>of</a:t>
            </a:r>
            <a:r>
              <a:rPr spc="-110"/>
              <a:t> </a:t>
            </a:r>
            <a:r>
              <a:rPr spc="-20"/>
              <a:t>this </a:t>
            </a:r>
            <a:r>
              <a:rPr spc="-10"/>
              <a:t>innovative</a:t>
            </a:r>
            <a:r>
              <a:rPr spc="-175"/>
              <a:t> </a:t>
            </a:r>
            <a:r>
              <a:rPr spc="50"/>
              <a:t>approach</a:t>
            </a:r>
            <a:r>
              <a:rPr spc="-175"/>
              <a:t> </a:t>
            </a:r>
            <a:r>
              <a:rPr spc="0"/>
              <a:t>to</a:t>
            </a:r>
            <a:r>
              <a:rPr spc="-175"/>
              <a:t> </a:t>
            </a:r>
            <a:r>
              <a:rPr spc="75"/>
              <a:t>combat </a:t>
            </a:r>
            <a:r>
              <a:rPr spc="-10"/>
              <a:t>misinformation.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object 2"/>
          <p:cNvGrpSpPr/>
          <p:nvPr/>
        </p:nvGrpSpPr>
        <p:grpSpPr>
          <a:xfrm>
            <a:off x="-64467" y="-3"/>
            <a:ext cx="9126882" cy="10299711"/>
            <a:chOff x="0" y="-1"/>
            <a:chExt cx="9126880" cy="10299710"/>
          </a:xfrm>
        </p:grpSpPr>
        <p:sp>
          <p:nvSpPr>
            <p:cNvPr id="88" name="object 3"/>
            <p:cNvSpPr/>
            <p:nvPr/>
          </p:nvSpPr>
          <p:spPr>
            <a:xfrm>
              <a:off x="-1" y="-2"/>
              <a:ext cx="9126882" cy="1029971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89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32499" y="1144408"/>
              <a:ext cx="6455368" cy="8010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1" name="object 5"/>
          <p:cNvSpPr txBox="1"/>
          <p:nvPr>
            <p:ph type="title"/>
          </p:nvPr>
        </p:nvSpPr>
        <p:spPr>
          <a:xfrm>
            <a:off x="10553192" y="1484667"/>
            <a:ext cx="6273170" cy="65405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4100">
                <a:solidFill>
                  <a:srgbClr val="000000"/>
                </a:solidFill>
              </a:defRPr>
            </a:pPr>
            <a:r>
              <a:t>Understanding</a:t>
            </a:r>
            <a:r>
              <a:rPr spc="-99"/>
              <a:t> </a:t>
            </a:r>
            <a:r>
              <a:t>Fake</a:t>
            </a:r>
            <a:r>
              <a:rPr spc="-99"/>
              <a:t> </a:t>
            </a:r>
            <a:r>
              <a:t>News</a:t>
            </a:r>
          </a:p>
        </p:txBody>
      </p:sp>
      <p:sp>
        <p:nvSpPr>
          <p:cNvPr id="92" name="object 9"/>
          <p:cNvSpPr txBox="1"/>
          <p:nvPr/>
        </p:nvSpPr>
        <p:spPr>
          <a:xfrm>
            <a:off x="10540441" y="2858520"/>
            <a:ext cx="6061080" cy="2990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Fake</a:t>
            </a:r>
            <a:r>
              <a:rPr spc="-120"/>
              <a:t> </a:t>
            </a:r>
            <a:r>
              <a:t>news</a:t>
            </a:r>
            <a:r>
              <a:rPr spc="-114"/>
              <a:t> </a:t>
            </a:r>
            <a:r>
              <a:rPr spc="-45"/>
              <a:t>refers</a:t>
            </a:r>
            <a:r>
              <a:rPr spc="-114"/>
              <a:t> </a:t>
            </a:r>
            <a:r>
              <a:rPr spc="-25"/>
              <a:t>to false information</a:t>
            </a:r>
          </a:p>
          <a:p>
            <a:pPr marR="142239" indent="12700">
              <a:lnSpc>
                <a:spcPct val="102000"/>
              </a:lnSpc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presented</a:t>
            </a:r>
            <a:r>
              <a:rPr spc="-120"/>
              <a:t> </a:t>
            </a:r>
            <a:r>
              <a:rPr spc="-50"/>
              <a:t>as</a:t>
            </a:r>
            <a:r>
              <a:rPr spc="-114"/>
              <a:t> </a:t>
            </a:r>
            <a:r>
              <a:rPr spc="-40"/>
              <a:t>news.</a:t>
            </a:r>
            <a:r>
              <a:rPr spc="-120"/>
              <a:t> </a:t>
            </a:r>
            <a:r>
              <a:rPr spc="-125"/>
              <a:t>It</a:t>
            </a:r>
            <a:r>
              <a:rPr spc="-114"/>
              <a:t> </a:t>
            </a:r>
            <a:r>
              <a:rPr spc="70"/>
              <a:t>can</a:t>
            </a:r>
            <a:r>
              <a:rPr spc="-120"/>
              <a:t> </a:t>
            </a:r>
            <a:r>
              <a:t>mislead</a:t>
            </a:r>
            <a:r>
              <a:rPr spc="-114"/>
              <a:t> </a:t>
            </a:r>
            <a:r>
              <a:rPr spc="25"/>
              <a:t>the </a:t>
            </a:r>
            <a:r>
              <a:rPr spc="80"/>
              <a:t>public</a:t>
            </a:r>
            <a:r>
              <a:rPr spc="-195"/>
              <a:t> </a:t>
            </a:r>
            <a:r>
              <a:rPr spc="75"/>
              <a:t>and</a:t>
            </a:r>
            <a:r>
              <a:rPr spc="-195"/>
              <a:t> </a:t>
            </a:r>
            <a:r>
              <a:rPr spc="50"/>
              <a:t>influence </a:t>
            </a:r>
            <a:r>
              <a:rPr spc="-195"/>
              <a:t> </a:t>
            </a:r>
            <a:r>
              <a:rPr spc="-10"/>
              <a:t>opinions.</a:t>
            </a:r>
          </a:p>
          <a:p>
            <a:pPr marR="5080" indent="12700">
              <a:lnSpc>
                <a:spcPct val="102000"/>
              </a:lnSpc>
              <a:tabLst>
                <a:tab pos="4140200" algn="l"/>
              </a:tabLst>
              <a:defRPr spc="60">
                <a:latin typeface="Verdana"/>
                <a:ea typeface="Verdana"/>
                <a:cs typeface="Verdana"/>
                <a:sym typeface="Verdana"/>
              </a:defRPr>
            </a:pPr>
            <a:r>
              <a:t>Understanding</a:t>
            </a:r>
            <a:r>
              <a:rPr spc="-208"/>
              <a:t> </a:t>
            </a:r>
            <a:r>
              <a:rPr spc="-25"/>
              <a:t>its impact</a:t>
            </a:r>
            <a:r>
              <a:rPr spc="0"/>
              <a:t>	</a:t>
            </a:r>
            <a:r>
              <a:rPr spc="90"/>
              <a:t>on</a:t>
            </a:r>
            <a:r>
              <a:rPr spc="-190"/>
              <a:t> </a:t>
            </a:r>
            <a:r>
              <a:rPr spc="-10"/>
              <a:t>society</a:t>
            </a:r>
            <a:r>
              <a:rPr spc="-190"/>
              <a:t> </a:t>
            </a:r>
            <a:r>
              <a:rPr spc="-35"/>
              <a:t>is </a:t>
            </a:r>
            <a:r>
              <a:rPr spc="0"/>
              <a:t>essential</a:t>
            </a:r>
            <a:r>
              <a:rPr spc="-60"/>
              <a:t> </a:t>
            </a:r>
            <a:r>
              <a:rPr spc="-25"/>
              <a:t>for</a:t>
            </a:r>
            <a:r>
              <a:rPr spc="-60"/>
              <a:t> </a:t>
            </a:r>
            <a:r>
              <a:rPr spc="0"/>
              <a:t>developing</a:t>
            </a:r>
            <a:r>
              <a:rPr spc="-60"/>
              <a:t> </a:t>
            </a:r>
            <a:r>
              <a:rPr spc="-10"/>
              <a:t>effective </a:t>
            </a:r>
            <a:r>
              <a:rPr spc="50"/>
              <a:t>detection</a:t>
            </a:r>
            <a:r>
              <a:rPr spc="-195"/>
              <a:t> </a:t>
            </a:r>
            <a:r>
              <a:rPr spc="-30"/>
              <a:t>systems</a:t>
            </a:r>
            <a:r>
              <a:rPr spc="-190"/>
              <a:t> </a:t>
            </a:r>
            <a:r>
              <a:rPr spc="75"/>
              <a:t>and</a:t>
            </a:r>
            <a:r>
              <a:rPr spc="-190"/>
              <a:t> </a:t>
            </a:r>
            <a:r>
              <a:t>promoting</a:t>
            </a:r>
          </a:p>
          <a:p>
            <a:pPr marR="5080" indent="12700">
              <a:lnSpc>
                <a:spcPct val="102000"/>
              </a:lnSpc>
              <a:tabLst>
                <a:tab pos="4140200" algn="l"/>
              </a:tabLst>
              <a:defRPr spc="60">
                <a:latin typeface="Verdana"/>
                <a:ea typeface="Verdana"/>
                <a:cs typeface="Verdana"/>
                <a:sym typeface="Verdana"/>
              </a:defRPr>
            </a:pPr>
            <a:r>
              <a:t>media literacy</a:t>
            </a:r>
          </a:p>
          <a:p>
            <a:pPr indent="2223135">
              <a:defRPr spc="-415">
                <a:latin typeface="Verdana"/>
                <a:ea typeface="Verdana"/>
                <a:cs typeface="Verdana"/>
                <a:sym typeface="Verdana"/>
              </a:defRPr>
            </a:pP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2"/>
          <p:cNvGrpSpPr/>
          <p:nvPr/>
        </p:nvGrpSpPr>
        <p:grpSpPr>
          <a:xfrm>
            <a:off x="-5652" y="-5"/>
            <a:ext cx="9155298" cy="10299708"/>
            <a:chOff x="0" y="-1"/>
            <a:chExt cx="9155297" cy="10299706"/>
          </a:xfrm>
        </p:grpSpPr>
        <p:sp>
          <p:nvSpPr>
            <p:cNvPr id="94" name="object 3"/>
            <p:cNvSpPr/>
            <p:nvPr/>
          </p:nvSpPr>
          <p:spPr>
            <a:xfrm>
              <a:off x="-1" y="-2"/>
              <a:ext cx="9155298" cy="102997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95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36646" y="1144409"/>
              <a:ext cx="6475469" cy="8010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" name="object 5"/>
          <p:cNvSpPr txBox="1"/>
          <p:nvPr>
            <p:ph type="title"/>
          </p:nvPr>
        </p:nvSpPr>
        <p:spPr>
          <a:xfrm>
            <a:off x="10553192" y="1484668"/>
            <a:ext cx="6285235" cy="734060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100" sz="4600">
                <a:solidFill>
                  <a:srgbClr val="000000"/>
                </a:solidFill>
              </a:defRPr>
            </a:pPr>
            <a:r>
              <a:t>The</a:t>
            </a:r>
            <a:r>
              <a:rPr spc="-100"/>
              <a:t> </a:t>
            </a:r>
            <a:r>
              <a:t>Need</a:t>
            </a:r>
            <a:r>
              <a:rPr spc="-100"/>
              <a:t> </a:t>
            </a:r>
            <a:r>
              <a:t>for</a:t>
            </a:r>
            <a:r>
              <a:rPr spc="-200"/>
              <a:t> </a:t>
            </a:r>
            <a:r>
              <a:t>Detection</a:t>
            </a:r>
          </a:p>
        </p:txBody>
      </p:sp>
      <p:pic>
        <p:nvPicPr>
          <p:cNvPr id="98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54837" y="2869308"/>
            <a:ext cx="1945518" cy="247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01601" y="4010697"/>
            <a:ext cx="3261390" cy="310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86713" y="4393310"/>
            <a:ext cx="2046356" cy="307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object 9" descr="object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97043" y="4774310"/>
            <a:ext cx="1511406" cy="247794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object 10"/>
          <p:cNvSpPr txBox="1"/>
          <p:nvPr/>
        </p:nvSpPr>
        <p:spPr>
          <a:xfrm>
            <a:off x="10553192" y="2796793"/>
            <a:ext cx="6046475" cy="260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02000"/>
              </a:lnSpc>
              <a:tabLst>
                <a:tab pos="4457700" algn="l"/>
                <a:tab pos="5270500" algn="l"/>
              </a:tabLst>
              <a:defRPr spc="95">
                <a:latin typeface="Verdana"/>
                <a:ea typeface="Verdana"/>
                <a:cs typeface="Verdana"/>
                <a:sym typeface="Verdana"/>
              </a:defRPr>
            </a:pPr>
            <a:r>
              <a:t>With</a:t>
            </a:r>
            <a:r>
              <a:rPr spc="-200"/>
              <a:t> </a:t>
            </a:r>
            <a:r>
              <a:rPr spc="50"/>
              <a:t>the</a:t>
            </a:r>
            <a:r>
              <a:rPr spc="-195"/>
              <a:t> </a:t>
            </a:r>
            <a:r>
              <a:rPr spc="-45"/>
              <a:t>rise</a:t>
            </a:r>
            <a:r>
              <a:rPr spc="-195"/>
              <a:t> </a:t>
            </a:r>
            <a:r>
              <a:rPr spc="-25"/>
              <a:t>of</a:t>
            </a:r>
            <a:r>
              <a:rPr spc="0"/>
              <a:t>	</a:t>
            </a:r>
            <a:r>
              <a:rPr spc="-365"/>
              <a:t>,</a:t>
            </a:r>
            <a:r>
              <a:rPr spc="-215"/>
              <a:t> </a:t>
            </a:r>
            <a:r>
              <a:rPr spc="25"/>
              <a:t>the </a:t>
            </a:r>
            <a:r>
              <a:rPr spc="0"/>
              <a:t>spread</a:t>
            </a:r>
            <a:r>
              <a:rPr spc="-150"/>
              <a:t> </a:t>
            </a:r>
            <a:r>
              <a:rPr spc="0"/>
              <a:t>of</a:t>
            </a:r>
            <a:r>
              <a:rPr spc="-150"/>
              <a:t> </a:t>
            </a:r>
            <a:r>
              <a:rPr spc="-25"/>
              <a:t>fake</a:t>
            </a:r>
            <a:r>
              <a:rPr spc="-150"/>
              <a:t> </a:t>
            </a:r>
            <a:r>
              <a:rPr spc="0"/>
              <a:t>news</a:t>
            </a:r>
            <a:r>
              <a:rPr spc="-150"/>
              <a:t> </a:t>
            </a:r>
            <a:r>
              <a:rPr spc="0"/>
              <a:t>has</a:t>
            </a:r>
            <a:r>
              <a:rPr spc="-145"/>
              <a:t> </a:t>
            </a:r>
            <a:r>
              <a:rPr spc="-25"/>
              <a:t>accelerated.</a:t>
            </a:r>
            <a:r>
              <a:rPr spc="-150"/>
              <a:t> </a:t>
            </a:r>
            <a:r>
              <a:rPr spc="30"/>
              <a:t>A </a:t>
            </a:r>
            <a:r>
              <a:rPr spc="0"/>
              <a:t>reliable</a:t>
            </a:r>
            <a:r>
              <a:rPr spc="-190"/>
              <a:t> </a:t>
            </a:r>
            <a:r>
              <a:rPr spc="50"/>
              <a:t>detection</a:t>
            </a:r>
            <a:r>
              <a:rPr spc="-190"/>
              <a:t> </a:t>
            </a:r>
            <a:r>
              <a:rPr spc="-10"/>
              <a:t>system</a:t>
            </a:r>
            <a:r>
              <a:rPr spc="-185"/>
              <a:t> </a:t>
            </a:r>
            <a:r>
              <a:rPr spc="-45"/>
              <a:t>is</a:t>
            </a:r>
            <a:r>
              <a:rPr spc="-190"/>
              <a:t> </a:t>
            </a:r>
            <a:r>
              <a:rPr spc="-10"/>
              <a:t>necessary </a:t>
            </a:r>
            <a:r>
              <a:rPr spc="0"/>
              <a:t>to</a:t>
            </a:r>
            <a:r>
              <a:rPr spc="-170"/>
              <a:t> </a:t>
            </a:r>
            <a:r>
              <a:rPr spc="40"/>
              <a:t>maintain</a:t>
            </a:r>
            <a:r>
              <a:rPr spc="0"/>
              <a:t>		</a:t>
            </a:r>
            <a:r>
              <a:rPr spc="50"/>
              <a:t>and</a:t>
            </a:r>
          </a:p>
          <a:p>
            <a:pPr indent="12700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protect</a:t>
            </a:r>
            <a:r>
              <a:rPr spc="-60"/>
              <a:t> </a:t>
            </a:r>
            <a:r>
              <a:rPr spc="-25"/>
              <a:t>users</a:t>
            </a:r>
            <a:r>
              <a:rPr spc="-55"/>
              <a:t> </a:t>
            </a:r>
            <a:r>
              <a:rPr spc="-20"/>
              <a:t>from</a:t>
            </a:r>
          </a:p>
          <a:p>
            <a:pPr indent="1633852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that</a:t>
            </a:r>
            <a:r>
              <a:rPr spc="-135"/>
              <a:t> </a:t>
            </a:r>
            <a:r>
              <a:rPr spc="70"/>
              <a:t>can</a:t>
            </a:r>
            <a:r>
              <a:rPr spc="-135"/>
              <a:t> </a:t>
            </a:r>
            <a:r>
              <a:t>affect</a:t>
            </a:r>
            <a:r>
              <a:rPr spc="-130"/>
              <a:t> </a:t>
            </a:r>
            <a:r>
              <a:rPr spc="40"/>
              <a:t>democratic</a:t>
            </a:r>
          </a:p>
          <a:p>
            <a:pPr indent="12700">
              <a:defRPr spc="-10">
                <a:latin typeface="Verdana"/>
                <a:ea typeface="Verdana"/>
                <a:cs typeface="Verdana"/>
                <a:sym typeface="Verdana"/>
              </a:defRPr>
            </a:pPr>
            <a:r>
              <a:t>processes.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2"/>
          <p:cNvSpPr/>
          <p:nvPr/>
        </p:nvSpPr>
        <p:spPr>
          <a:xfrm>
            <a:off x="82550" y="0"/>
            <a:ext cx="18288002" cy="10299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5" name="object 3"/>
          <p:cNvSpPr txBox="1"/>
          <p:nvPr>
            <p:ph type="title"/>
          </p:nvPr>
        </p:nvSpPr>
        <p:spPr>
          <a:xfrm>
            <a:off x="1438096" y="1938640"/>
            <a:ext cx="15424507" cy="974089"/>
          </a:xfrm>
          <a:prstGeom prst="rect">
            <a:avLst/>
          </a:prstGeom>
        </p:spPr>
        <p:txBody>
          <a:bodyPr/>
          <a:lstStyle/>
          <a:p>
            <a:pPr indent="9636759">
              <a:spcBef>
                <a:spcPts val="100"/>
              </a:spcBef>
              <a:defRPr spc="100" sz="3400"/>
            </a:pPr>
            <a:r>
              <a:t>Machine</a:t>
            </a:r>
            <a:r>
              <a:rPr spc="-100"/>
              <a:t> </a:t>
            </a:r>
            <a:r>
              <a:rPr spc="0"/>
              <a:t>Learning</a:t>
            </a:r>
            <a:r>
              <a:rPr spc="-100"/>
              <a:t> </a:t>
            </a:r>
            <a:r>
              <a:rPr spc="0"/>
              <a:t>Overview</a:t>
            </a:r>
          </a:p>
        </p:txBody>
      </p:sp>
      <p:sp>
        <p:nvSpPr>
          <p:cNvPr id="106" name="object 6"/>
          <p:cNvSpPr txBox="1"/>
          <p:nvPr/>
        </p:nvSpPr>
        <p:spPr>
          <a:xfrm>
            <a:off x="11055349" y="2920985"/>
            <a:ext cx="5633726" cy="262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02000"/>
              </a:lnSpc>
              <a:tabLst>
                <a:tab pos="3644900" algn="l"/>
              </a:tabLst>
              <a:defRPr spc="8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Machine</a:t>
            </a:r>
            <a:r>
              <a:rPr spc="-135"/>
              <a:t> </a:t>
            </a:r>
            <a:r>
              <a:rPr spc="0"/>
              <a:t>Learning</a:t>
            </a:r>
            <a:r>
              <a:rPr spc="-135"/>
              <a:t> </a:t>
            </a:r>
            <a:r>
              <a:rPr spc="-65"/>
              <a:t>(ML)</a:t>
            </a:r>
            <a:r>
              <a:rPr spc="-130"/>
              <a:t> </a:t>
            </a:r>
            <a:r>
              <a:rPr spc="-45"/>
              <a:t>is</a:t>
            </a:r>
            <a:r>
              <a:rPr spc="-135"/>
              <a:t> </a:t>
            </a:r>
            <a:r>
              <a:rPr spc="-20"/>
              <a:t>a</a:t>
            </a:r>
            <a:r>
              <a:rPr spc="-135"/>
              <a:t> </a:t>
            </a:r>
            <a:r>
              <a:rPr spc="-10"/>
              <a:t>subset </a:t>
            </a:r>
            <a:r>
              <a:rPr spc="-25"/>
              <a:t>of artificial intelligence</a:t>
            </a:r>
            <a:r>
              <a:rPr spc="0"/>
              <a:t>	that</a:t>
            </a:r>
            <a:r>
              <a:rPr spc="-70"/>
              <a:t> </a:t>
            </a:r>
            <a:r>
              <a:rPr spc="-10"/>
              <a:t>enables</a:t>
            </a:r>
          </a:p>
          <a:p>
            <a:pPr marR="403225" indent="12700">
              <a:lnSpc>
                <a:spcPct val="102000"/>
              </a:lnSpc>
              <a:defRPr spc="-3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systems</a:t>
            </a:r>
            <a:r>
              <a:rPr spc="-165"/>
              <a:t> </a:t>
            </a:r>
            <a:r>
              <a:rPr spc="0"/>
              <a:t>to</a:t>
            </a:r>
            <a:r>
              <a:rPr spc="-160"/>
              <a:t> </a:t>
            </a:r>
            <a:r>
              <a:rPr spc="-10"/>
              <a:t>learn</a:t>
            </a:r>
            <a:r>
              <a:rPr spc="-160"/>
              <a:t> </a:t>
            </a:r>
            <a:r>
              <a:rPr spc="0"/>
              <a:t>from</a:t>
            </a:r>
            <a:r>
              <a:rPr spc="-160"/>
              <a:t> </a:t>
            </a:r>
            <a:r>
              <a:rPr spc="-60"/>
              <a:t>data.</a:t>
            </a:r>
            <a:r>
              <a:rPr spc="-160"/>
              <a:t> </a:t>
            </a:r>
            <a:r>
              <a:rPr spc="-125"/>
              <a:t>It</a:t>
            </a:r>
            <a:r>
              <a:rPr spc="-160"/>
              <a:t> </a:t>
            </a:r>
            <a:r>
              <a:rPr spc="45"/>
              <a:t>can </a:t>
            </a:r>
            <a:r>
              <a:rPr spc="0"/>
              <a:t>identify</a:t>
            </a:r>
            <a:r>
              <a:rPr spc="-110"/>
              <a:t> </a:t>
            </a:r>
            <a:r>
              <a:rPr spc="0"/>
              <a:t>patterns</a:t>
            </a:r>
            <a:r>
              <a:rPr spc="-110"/>
              <a:t> </a:t>
            </a:r>
            <a:r>
              <a:rPr spc="75"/>
              <a:t>and</a:t>
            </a:r>
            <a:r>
              <a:rPr spc="-110"/>
              <a:t> </a:t>
            </a:r>
            <a:r>
              <a:rPr spc="-20"/>
              <a:t>make </a:t>
            </a:r>
            <a:r>
              <a:rPr spc="0"/>
              <a:t>predictions,</a:t>
            </a:r>
            <a:r>
              <a:rPr spc="-200"/>
              <a:t> </a:t>
            </a:r>
            <a:r>
              <a:rPr spc="90"/>
              <a:t>making</a:t>
            </a:r>
            <a:r>
              <a:rPr spc="-200"/>
              <a:t> </a:t>
            </a:r>
            <a:r>
              <a:rPr spc="0"/>
              <a:t>it</a:t>
            </a:r>
            <a:r>
              <a:rPr spc="-195"/>
              <a:t> </a:t>
            </a:r>
            <a:r>
              <a:rPr spc="-20"/>
              <a:t>a</a:t>
            </a:r>
            <a:r>
              <a:rPr spc="-200"/>
              <a:t> </a:t>
            </a:r>
            <a:r>
              <a:rPr spc="-10"/>
              <a:t>powerful </a:t>
            </a:r>
            <a:r>
              <a:rPr spc="0"/>
              <a:t>tool</a:t>
            </a:r>
            <a:r>
              <a:rPr spc="-120"/>
              <a:t> </a:t>
            </a:r>
            <a:r>
              <a:rPr spc="-25"/>
              <a:t>for detecting fake news</a:t>
            </a:r>
          </a:p>
          <a:p>
            <a:pPr indent="12700">
              <a:defRPr spc="7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through</a:t>
            </a:r>
            <a:r>
              <a:rPr spc="-180"/>
              <a:t> </a:t>
            </a:r>
            <a:r>
              <a:rPr spc="-40"/>
              <a:t>analysis</a:t>
            </a:r>
            <a:r>
              <a:rPr spc="-175"/>
              <a:t> </a:t>
            </a:r>
            <a:r>
              <a:rPr spc="0"/>
              <a:t>of</a:t>
            </a:r>
            <a:r>
              <a:rPr spc="-175"/>
              <a:t> </a:t>
            </a:r>
            <a:r>
              <a:rPr spc="-10"/>
              <a:t>textual</a:t>
            </a:r>
            <a:r>
              <a:rPr spc="-175"/>
              <a:t> </a:t>
            </a:r>
            <a:r>
              <a:rPr spc="-10"/>
              <a:t>features.</a:t>
            </a:r>
          </a:p>
        </p:txBody>
      </p:sp>
      <p:pic>
        <p:nvPicPr>
          <p:cNvPr id="107" name="object 7" descr="object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10287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bject 2"/>
          <p:cNvSpPr/>
          <p:nvPr/>
        </p:nvSpPr>
        <p:spPr>
          <a:xfrm>
            <a:off x="463549" y="-107950"/>
            <a:ext cx="17837152" cy="104076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0" name="object 3"/>
          <p:cNvSpPr txBox="1"/>
          <p:nvPr>
            <p:ph type="title"/>
          </p:nvPr>
        </p:nvSpPr>
        <p:spPr>
          <a:xfrm>
            <a:off x="1438096" y="1938640"/>
            <a:ext cx="15424507" cy="974089"/>
          </a:xfrm>
          <a:prstGeom prst="rect">
            <a:avLst/>
          </a:prstGeom>
        </p:spPr>
        <p:txBody>
          <a:bodyPr/>
          <a:lstStyle/>
          <a:p>
            <a:pPr indent="9636759">
              <a:spcBef>
                <a:spcPts val="100"/>
              </a:spcBef>
              <a:defRPr spc="100" sz="3600"/>
            </a:pPr>
            <a:r>
              <a:t>Implementation</a:t>
            </a:r>
            <a:r>
              <a:rPr spc="-100"/>
              <a:t> </a:t>
            </a:r>
            <a:r>
              <a:t>in</a:t>
            </a:r>
            <a:r>
              <a:rPr spc="-100"/>
              <a:t> </a:t>
            </a:r>
            <a:r>
              <a:t>Python</a:t>
            </a:r>
          </a:p>
        </p:txBody>
      </p:sp>
      <p:sp>
        <p:nvSpPr>
          <p:cNvPr id="111" name="object 9"/>
          <p:cNvSpPr txBox="1"/>
          <p:nvPr/>
        </p:nvSpPr>
        <p:spPr>
          <a:xfrm>
            <a:off x="11206505" y="3112354"/>
            <a:ext cx="4968880" cy="2997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06679" indent="12700">
              <a:lnSpc>
                <a:spcPct val="102000"/>
              </a:lnSpc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The</a:t>
            </a:r>
            <a:r>
              <a:rPr spc="-125"/>
              <a:t> </a:t>
            </a:r>
            <a:r>
              <a:t>entire</a:t>
            </a:r>
            <a:r>
              <a:rPr spc="-120"/>
              <a:t> </a:t>
            </a:r>
            <a:r>
              <a:rPr spc="-25"/>
              <a:t>fake</a:t>
            </a:r>
            <a:r>
              <a:rPr spc="-125"/>
              <a:t> </a:t>
            </a:r>
            <a:r>
              <a:t>news</a:t>
            </a:r>
            <a:r>
              <a:rPr spc="-120"/>
              <a:t> </a:t>
            </a:r>
            <a:r>
              <a:rPr spc="40"/>
              <a:t>detection </a:t>
            </a:r>
            <a:r>
              <a:rPr spc="-10"/>
              <a:t>system</a:t>
            </a:r>
            <a:r>
              <a:rPr spc="-200"/>
              <a:t> </a:t>
            </a:r>
            <a:r>
              <a:rPr spc="-45"/>
              <a:t>is</a:t>
            </a:r>
            <a:r>
              <a:rPr spc="-200"/>
              <a:t> </a:t>
            </a:r>
            <a:r>
              <a:rPr spc="80"/>
              <a:t>implemented</a:t>
            </a:r>
            <a:r>
              <a:rPr spc="-200"/>
              <a:t> </a:t>
            </a:r>
            <a:r>
              <a:rPr spc="55"/>
              <a:t>using Python</a:t>
            </a:r>
            <a:r>
              <a:rPr spc="-365"/>
              <a:t>.</a:t>
            </a:r>
            <a:r>
              <a:rPr spc="-195"/>
              <a:t> </a:t>
            </a:r>
            <a:r>
              <a:rPr spc="-20"/>
              <a:t>Libraries</a:t>
            </a:r>
            <a:r>
              <a:rPr spc="-190"/>
              <a:t> </a:t>
            </a:r>
            <a:r>
              <a:rPr spc="-20"/>
              <a:t>like pandas, Matplotlib and seaborn, NLTK, scikit-learn and wordcloud </a:t>
            </a:r>
            <a:r>
              <a:rPr spc="-35"/>
              <a:t>are</a:t>
            </a:r>
            <a:r>
              <a:rPr spc="-100"/>
              <a:t> </a:t>
            </a:r>
            <a:r>
              <a:t>utilized</a:t>
            </a:r>
            <a:r>
              <a:rPr spc="-95"/>
              <a:t> </a:t>
            </a:r>
            <a:r>
              <a:rPr spc="-25"/>
              <a:t>for data manipulation,   visualization, natural language processing and model training</a:t>
            </a:r>
          </a:p>
        </p:txBody>
      </p:sp>
      <p:pic>
        <p:nvPicPr>
          <p:cNvPr id="112" name="object 11" descr="object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10287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bject 2"/>
          <p:cNvSpPr/>
          <p:nvPr/>
        </p:nvSpPr>
        <p:spPr>
          <a:xfrm>
            <a:off x="-1" y="-2"/>
            <a:ext cx="18300702" cy="102997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indent="0">
              <a:defRPr spc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5" name="object 3"/>
          <p:cNvSpPr txBox="1"/>
          <p:nvPr>
            <p:ph type="title"/>
          </p:nvPr>
        </p:nvSpPr>
        <p:spPr>
          <a:xfrm>
            <a:off x="1438096" y="1938640"/>
            <a:ext cx="15424507" cy="974089"/>
          </a:xfrm>
          <a:prstGeom prst="rect">
            <a:avLst/>
          </a:prstGeom>
        </p:spPr>
        <p:txBody>
          <a:bodyPr/>
          <a:lstStyle/>
          <a:p>
            <a:pPr indent="9636759">
              <a:spcBef>
                <a:spcPts val="100"/>
              </a:spcBef>
              <a:defRPr spc="100" sz="4900"/>
            </a:pPr>
            <a:r>
              <a:t>Data</a:t>
            </a:r>
            <a:r>
              <a:rPr spc="-100"/>
              <a:t> </a:t>
            </a:r>
            <a:r>
              <a:t>Collection</a:t>
            </a:r>
          </a:p>
        </p:txBody>
      </p:sp>
      <p:pic>
        <p:nvPicPr>
          <p:cNvPr id="11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9155" y="3596995"/>
            <a:ext cx="2294171" cy="247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6115" y="5500382"/>
            <a:ext cx="1568328" cy="249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6" descr="object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31340" y="4358995"/>
            <a:ext cx="2012066" cy="247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object 7"/>
          <p:cNvSpPr txBox="1"/>
          <p:nvPr/>
        </p:nvSpPr>
        <p:spPr>
          <a:xfrm>
            <a:off x="11062195" y="3143478"/>
            <a:ext cx="5598165" cy="262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713105" indent="12700">
              <a:lnSpc>
                <a:spcPct val="102000"/>
              </a:lnSpc>
              <a:tabLst>
                <a:tab pos="3848100" algn="l"/>
              </a:tabLst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The</a:t>
            </a:r>
            <a:r>
              <a:rPr spc="-95"/>
              <a:t> </a:t>
            </a:r>
            <a:r>
              <a:rPr spc="-45"/>
              <a:t>ﬁrst</a:t>
            </a:r>
            <a:r>
              <a:rPr spc="-95"/>
              <a:t> </a:t>
            </a:r>
            <a:r>
              <a:t>step</a:t>
            </a:r>
            <a:r>
              <a:rPr spc="-95"/>
              <a:t> </a:t>
            </a:r>
            <a:r>
              <a:rPr spc="55"/>
              <a:t>in</a:t>
            </a:r>
            <a:r>
              <a:rPr spc="-95"/>
              <a:t> </a:t>
            </a:r>
            <a:r>
              <a:t>developing</a:t>
            </a:r>
            <a:r>
              <a:rPr spc="-90"/>
              <a:t> </a:t>
            </a:r>
            <a:r>
              <a:rPr spc="-25"/>
              <a:t>our </a:t>
            </a:r>
            <a:r>
              <a:rPr spc="-10"/>
              <a:t>system</a:t>
            </a:r>
            <a:r>
              <a:rPr spc="-215"/>
              <a:t> </a:t>
            </a:r>
            <a:r>
              <a:rPr spc="-25"/>
              <a:t>is</a:t>
            </a:r>
            <a:r>
              <a:t>	</a:t>
            </a:r>
            <a:r>
              <a:rPr spc="-365"/>
              <a:t>.</a:t>
            </a:r>
            <a:r>
              <a:rPr spc="-215"/>
              <a:t> </a:t>
            </a:r>
            <a:r>
              <a:rPr spc="75"/>
              <a:t>We</a:t>
            </a:r>
          </a:p>
          <a:p>
            <a:pPr marR="1057910" indent="12700">
              <a:lnSpc>
                <a:spcPct val="102000"/>
              </a:lnSpc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gather</a:t>
            </a:r>
            <a:r>
              <a:rPr spc="-55"/>
              <a:t> </a:t>
            </a:r>
            <a:r>
              <a:t>datasets</a:t>
            </a:r>
            <a:r>
              <a:rPr spc="-55"/>
              <a:t> </a:t>
            </a:r>
            <a:r>
              <a:t>from</a:t>
            </a:r>
            <a:r>
              <a:rPr spc="-50"/>
              <a:t> </a:t>
            </a:r>
            <a:r>
              <a:rPr spc="-10"/>
              <a:t>various </a:t>
            </a:r>
            <a:r>
              <a:rPr spc="-50"/>
              <a:t>sources,</a:t>
            </a:r>
            <a:r>
              <a:rPr spc="-160"/>
              <a:t> </a:t>
            </a:r>
            <a:r>
              <a:rPr spc="65"/>
              <a:t>including</a:t>
            </a:r>
          </a:p>
          <a:p>
            <a:pPr marR="5080" indent="12700">
              <a:lnSpc>
                <a:spcPct val="102000"/>
              </a:lnSpc>
              <a:tabLst>
                <a:tab pos="4635500" algn="l"/>
              </a:tabLst>
              <a:defRPr spc="7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and</a:t>
            </a:r>
            <a:r>
              <a:rPr spc="-204"/>
              <a:t> </a:t>
            </a:r>
            <a:r>
              <a:rPr spc="0"/>
              <a:t>social</a:t>
            </a:r>
            <a:r>
              <a:rPr spc="-200"/>
              <a:t> </a:t>
            </a:r>
            <a:r>
              <a:t>media</a:t>
            </a:r>
            <a:r>
              <a:rPr spc="-200"/>
              <a:t> </a:t>
            </a:r>
            <a:r>
              <a:rPr spc="-55"/>
              <a:t>posts.</a:t>
            </a:r>
            <a:r>
              <a:rPr spc="-200"/>
              <a:t> </a:t>
            </a:r>
            <a:r>
              <a:rPr spc="-20"/>
              <a:t>This</a:t>
            </a:r>
            <a:r>
              <a:rPr spc="-200"/>
              <a:t> </a:t>
            </a:r>
            <a:r>
              <a:rPr spc="-10"/>
              <a:t>diverse </a:t>
            </a:r>
            <a:r>
              <a:rPr spc="0"/>
              <a:t>data</a:t>
            </a:r>
            <a:r>
              <a:rPr spc="-90"/>
              <a:t> </a:t>
            </a:r>
            <a:r>
              <a:rPr spc="0"/>
              <a:t>helps</a:t>
            </a:r>
            <a:r>
              <a:rPr spc="-90"/>
              <a:t> </a:t>
            </a:r>
            <a:r>
              <a:rPr spc="0"/>
              <a:t>improve</a:t>
            </a:r>
            <a:r>
              <a:rPr spc="-90"/>
              <a:t> </a:t>
            </a:r>
            <a:r>
              <a:rPr spc="50"/>
              <a:t>the</a:t>
            </a:r>
            <a:r>
              <a:rPr spc="-85"/>
              <a:t> </a:t>
            </a:r>
            <a:r>
              <a:rPr spc="-10"/>
              <a:t>model's ability</a:t>
            </a:r>
            <a:r>
              <a:rPr spc="-170"/>
              <a:t> </a:t>
            </a:r>
            <a:r>
              <a:rPr spc="0"/>
              <a:t>to</a:t>
            </a:r>
            <a:r>
              <a:rPr spc="-165"/>
              <a:t> </a:t>
            </a:r>
            <a:r>
              <a:rPr spc="-10"/>
              <a:t>recognize</a:t>
            </a:r>
            <a:r>
              <a:rPr spc="0"/>
              <a:t>	</a:t>
            </a:r>
            <a:r>
              <a:rPr spc="-415"/>
              <a:t>.</a:t>
            </a:r>
          </a:p>
        </p:txBody>
      </p:sp>
      <p:pic>
        <p:nvPicPr>
          <p:cNvPr id="120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9144000" cy="10287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object 2"/>
          <p:cNvGrpSpPr/>
          <p:nvPr/>
        </p:nvGrpSpPr>
        <p:grpSpPr>
          <a:xfrm>
            <a:off x="-5652" y="-5"/>
            <a:ext cx="9155298" cy="10299708"/>
            <a:chOff x="0" y="-1"/>
            <a:chExt cx="9155297" cy="10299706"/>
          </a:xfrm>
        </p:grpSpPr>
        <p:sp>
          <p:nvSpPr>
            <p:cNvPr id="122" name="object 3"/>
            <p:cNvSpPr/>
            <p:nvPr/>
          </p:nvSpPr>
          <p:spPr>
            <a:xfrm>
              <a:off x="-1" y="-2"/>
              <a:ext cx="9155298" cy="102997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23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36647" y="1144407"/>
              <a:ext cx="6475467" cy="8010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5" name="object 5"/>
          <p:cNvSpPr txBox="1"/>
          <p:nvPr>
            <p:ph type="title"/>
          </p:nvPr>
        </p:nvSpPr>
        <p:spPr>
          <a:xfrm>
            <a:off x="10553192" y="1494193"/>
            <a:ext cx="6283330" cy="859789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100" sz="5400">
                <a:solidFill>
                  <a:srgbClr val="000000"/>
                </a:solidFill>
              </a:defRPr>
            </a:pPr>
            <a:r>
              <a:t>Data</a:t>
            </a:r>
            <a:r>
              <a:rPr spc="-200"/>
              <a:t> </a:t>
            </a:r>
            <a:r>
              <a:rPr spc="200"/>
              <a:t>Preprocessing</a:t>
            </a:r>
          </a:p>
        </p:txBody>
      </p:sp>
      <p:pic>
        <p:nvPicPr>
          <p:cNvPr id="126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6297" y="3631310"/>
            <a:ext cx="1321909" cy="308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06577" y="3631310"/>
            <a:ext cx="1844934" cy="308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125446" y="4840921"/>
            <a:ext cx="1388242" cy="24219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object 9"/>
          <p:cNvSpPr txBox="1"/>
          <p:nvPr/>
        </p:nvSpPr>
        <p:spPr>
          <a:xfrm>
            <a:off x="10610877" y="2840071"/>
            <a:ext cx="5862960" cy="262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02000"/>
              </a:lnSpc>
              <a:tabLst>
                <a:tab pos="2768600" algn="l"/>
                <a:tab pos="4813300" algn="l"/>
                <a:tab pos="5016500" algn="l"/>
              </a:tabLst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Data</a:t>
            </a:r>
            <a:r>
              <a:rPr spc="-80"/>
              <a:t> </a:t>
            </a:r>
            <a:r>
              <a:t>preprocessing</a:t>
            </a:r>
            <a:r>
              <a:rPr spc="-75"/>
              <a:t> </a:t>
            </a:r>
            <a:r>
              <a:rPr spc="-45"/>
              <a:t>is</a:t>
            </a:r>
            <a:r>
              <a:rPr spc="-80"/>
              <a:t> </a:t>
            </a:r>
            <a:r>
              <a:t>essential</a:t>
            </a:r>
            <a:r>
              <a:rPr spc="-75"/>
              <a:t> </a:t>
            </a:r>
            <a:r>
              <a:rPr spc="-25"/>
              <a:t>for </a:t>
            </a:r>
            <a:r>
              <a:t>preparing </a:t>
            </a:r>
            <a:r>
              <a:rPr spc="-30"/>
              <a:t>raw</a:t>
            </a:r>
            <a:r>
              <a:t> data </a:t>
            </a:r>
            <a:r>
              <a:rPr spc="-25"/>
              <a:t>for</a:t>
            </a:r>
            <a:r>
              <a:t> </a:t>
            </a:r>
            <a:r>
              <a:rPr spc="-75"/>
              <a:t>analysis.</a:t>
            </a:r>
            <a:r>
              <a:t> </a:t>
            </a:r>
            <a:r>
              <a:rPr spc="-20"/>
              <a:t>This </a:t>
            </a:r>
            <a:r>
              <a:rPr spc="-10"/>
              <a:t>includes</a:t>
            </a:r>
            <a:r>
              <a:t>	</a:t>
            </a:r>
            <a:r>
              <a:rPr spc="-415"/>
              <a:t>,</a:t>
            </a:r>
            <a:r>
              <a:t>	</a:t>
            </a:r>
            <a:r>
              <a:rPr spc="-365"/>
              <a:t>,</a:t>
            </a:r>
            <a:r>
              <a:rPr spc="-215"/>
              <a:t> </a:t>
            </a:r>
            <a:r>
              <a:rPr spc="50"/>
              <a:t>and </a:t>
            </a:r>
            <a:r>
              <a:t>transforming</a:t>
            </a:r>
            <a:r>
              <a:rPr spc="-90"/>
              <a:t> </a:t>
            </a:r>
            <a:r>
              <a:rPr spc="-35"/>
              <a:t>text</a:t>
            </a:r>
            <a:r>
              <a:rPr spc="-90"/>
              <a:t> </a:t>
            </a:r>
            <a:r>
              <a:t>data</a:t>
            </a:r>
            <a:r>
              <a:rPr spc="-90"/>
              <a:t> </a:t>
            </a:r>
            <a:r>
              <a:t>into</a:t>
            </a:r>
            <a:r>
              <a:rPr spc="-90"/>
              <a:t> </a:t>
            </a:r>
            <a:r>
              <a:rPr spc="-20"/>
              <a:t>a</a:t>
            </a:r>
            <a:r>
              <a:rPr spc="-90"/>
              <a:t> </a:t>
            </a:r>
            <a:r>
              <a:rPr spc="-10"/>
              <a:t>suitable </a:t>
            </a:r>
            <a:r>
              <a:rPr spc="-30"/>
              <a:t>format.</a:t>
            </a:r>
            <a:r>
              <a:rPr spc="-200"/>
              <a:t> </a:t>
            </a:r>
            <a:r>
              <a:rPr spc="50"/>
              <a:t>Proper</a:t>
            </a:r>
            <a:r>
              <a:rPr spc="-195"/>
              <a:t> </a:t>
            </a:r>
            <a:r>
              <a:rPr spc="-10"/>
              <a:t>preprocessing </a:t>
            </a:r>
            <a:r>
              <a:t>enhances</a:t>
            </a:r>
            <a:r>
              <a:rPr spc="-30"/>
              <a:t> </a:t>
            </a:r>
            <a:r>
              <a:rPr spc="50"/>
              <a:t>the</a:t>
            </a:r>
            <a:r>
              <a:rPr spc="-30"/>
              <a:t> </a:t>
            </a:r>
            <a:r>
              <a:rPr spc="-10"/>
              <a:t>model's</a:t>
            </a:r>
            <a:r>
              <a:t>		</a:t>
            </a:r>
            <a:r>
              <a:rPr spc="30"/>
              <a:t>in </a:t>
            </a:r>
            <a:r>
              <a:rPr spc="60"/>
              <a:t>detecting</a:t>
            </a:r>
            <a:r>
              <a:rPr spc="-180"/>
              <a:t> </a:t>
            </a:r>
            <a:r>
              <a:rPr spc="-10"/>
              <a:t>misinformation.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object 2"/>
          <p:cNvGrpSpPr/>
          <p:nvPr/>
        </p:nvGrpSpPr>
        <p:grpSpPr>
          <a:xfrm>
            <a:off x="-5652" y="-5"/>
            <a:ext cx="9155298" cy="10299708"/>
            <a:chOff x="0" y="-1"/>
            <a:chExt cx="9155297" cy="10299706"/>
          </a:xfrm>
        </p:grpSpPr>
        <p:sp>
          <p:nvSpPr>
            <p:cNvPr id="131" name="object 3"/>
            <p:cNvSpPr/>
            <p:nvPr/>
          </p:nvSpPr>
          <p:spPr>
            <a:xfrm>
              <a:off x="-1" y="-2"/>
              <a:ext cx="9155298" cy="102997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32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36647" y="1144407"/>
              <a:ext cx="6475467" cy="8010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object 5"/>
          <p:cNvSpPr txBox="1"/>
          <p:nvPr>
            <p:ph type="title"/>
          </p:nvPr>
        </p:nvSpPr>
        <p:spPr>
          <a:xfrm>
            <a:off x="10553192" y="1484667"/>
            <a:ext cx="6241420" cy="89408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100" sz="5700">
                <a:solidFill>
                  <a:srgbClr val="000000"/>
                </a:solidFill>
              </a:defRPr>
            </a:pPr>
            <a:r>
              <a:t>Feature</a:t>
            </a:r>
            <a:r>
              <a:rPr spc="-100"/>
              <a:t> </a:t>
            </a:r>
            <a:r>
              <a:t>Extraction</a:t>
            </a:r>
          </a:p>
        </p:txBody>
      </p:sp>
      <p:grpSp>
        <p:nvGrpSpPr>
          <p:cNvPr id="141" name="object 6"/>
          <p:cNvGrpSpPr/>
          <p:nvPr/>
        </p:nvGrpSpPr>
        <p:grpSpPr>
          <a:xfrm>
            <a:off x="14444343" y="3644505"/>
            <a:ext cx="1052587" cy="233079"/>
            <a:chOff x="0" y="0"/>
            <a:chExt cx="1052585" cy="233078"/>
          </a:xfrm>
        </p:grpSpPr>
        <p:sp>
          <p:nvSpPr>
            <p:cNvPr id="135" name="Shape"/>
            <p:cNvSpPr/>
            <p:nvPr/>
          </p:nvSpPr>
          <p:spPr>
            <a:xfrm>
              <a:off x="-1" y="0"/>
              <a:ext cx="191014" cy="23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3073"/>
                  </a:lnTo>
                  <a:lnTo>
                    <a:pt x="8746" y="3073"/>
                  </a:lnTo>
                  <a:lnTo>
                    <a:pt x="8746" y="21600"/>
                  </a:lnTo>
                  <a:lnTo>
                    <a:pt x="12854" y="21600"/>
                  </a:lnTo>
                  <a:lnTo>
                    <a:pt x="12854" y="3073"/>
                  </a:lnTo>
                  <a:lnTo>
                    <a:pt x="21600" y="30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6" name="Shape"/>
            <p:cNvSpPr/>
            <p:nvPr/>
          </p:nvSpPr>
          <p:spPr>
            <a:xfrm>
              <a:off x="215137" y="0"/>
              <a:ext cx="163836" cy="23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4772" y="21600"/>
                  </a:lnTo>
                  <a:lnTo>
                    <a:pt x="4772" y="12944"/>
                  </a:lnTo>
                  <a:lnTo>
                    <a:pt x="19775" y="12944"/>
                  </a:lnTo>
                  <a:lnTo>
                    <a:pt x="19775" y="9871"/>
                  </a:lnTo>
                  <a:lnTo>
                    <a:pt x="4772" y="9871"/>
                  </a:lnTo>
                  <a:lnTo>
                    <a:pt x="4772" y="3073"/>
                  </a:lnTo>
                  <a:lnTo>
                    <a:pt x="21600" y="30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7" name="Rectangle"/>
            <p:cNvSpPr/>
            <p:nvPr/>
          </p:nvSpPr>
          <p:spPr>
            <a:xfrm>
              <a:off x="397129" y="125097"/>
              <a:ext cx="95382" cy="3254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8" name="Rectangle"/>
            <p:cNvSpPr/>
            <p:nvPr/>
          </p:nvSpPr>
          <p:spPr>
            <a:xfrm>
              <a:off x="534162" y="0"/>
              <a:ext cx="36200" cy="23307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9" name="Shape"/>
            <p:cNvSpPr/>
            <p:nvPr/>
          </p:nvSpPr>
          <p:spPr>
            <a:xfrm>
              <a:off x="629034" y="0"/>
              <a:ext cx="220477" cy="23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lnTo>
                    <a:pt x="20733" y="6460"/>
                  </a:lnTo>
                  <a:lnTo>
                    <a:pt x="18280" y="3073"/>
                  </a:lnTo>
                  <a:lnTo>
                    <a:pt x="18079" y="2902"/>
                  </a:lnTo>
                  <a:lnTo>
                    <a:pt x="18079" y="10796"/>
                  </a:lnTo>
                  <a:lnTo>
                    <a:pt x="18010" y="11904"/>
                  </a:lnTo>
                  <a:lnTo>
                    <a:pt x="16400" y="15636"/>
                  </a:lnTo>
                  <a:lnTo>
                    <a:pt x="12934" y="17971"/>
                  </a:lnTo>
                  <a:lnTo>
                    <a:pt x="9294" y="18527"/>
                  </a:lnTo>
                  <a:lnTo>
                    <a:pt x="3559" y="18527"/>
                  </a:lnTo>
                  <a:lnTo>
                    <a:pt x="3559" y="3073"/>
                  </a:lnTo>
                  <a:lnTo>
                    <a:pt x="9294" y="3073"/>
                  </a:lnTo>
                  <a:lnTo>
                    <a:pt x="13960" y="4062"/>
                  </a:lnTo>
                  <a:lnTo>
                    <a:pt x="16996" y="6771"/>
                  </a:lnTo>
                  <a:lnTo>
                    <a:pt x="18079" y="10796"/>
                  </a:lnTo>
                  <a:lnTo>
                    <a:pt x="18079" y="2902"/>
                  </a:lnTo>
                  <a:lnTo>
                    <a:pt x="14344" y="773"/>
                  </a:lnTo>
                  <a:lnTo>
                    <a:pt x="941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9419" y="21600"/>
                  </a:lnTo>
                  <a:lnTo>
                    <a:pt x="14344" y="20828"/>
                  </a:lnTo>
                  <a:lnTo>
                    <a:pt x="18219" y="18586"/>
                  </a:lnTo>
                  <a:lnTo>
                    <a:pt x="18277" y="18527"/>
                  </a:lnTo>
                  <a:lnTo>
                    <a:pt x="19215" y="17564"/>
                  </a:lnTo>
                  <a:lnTo>
                    <a:pt x="20057" y="16408"/>
                  </a:lnTo>
                  <a:lnTo>
                    <a:pt x="20733" y="15141"/>
                  </a:lnTo>
                  <a:lnTo>
                    <a:pt x="21215" y="13782"/>
                  </a:lnTo>
                  <a:lnTo>
                    <a:pt x="21503" y="12335"/>
                  </a:lnTo>
                  <a:lnTo>
                    <a:pt x="21600" y="107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0" name="Shape"/>
            <p:cNvSpPr/>
            <p:nvPr/>
          </p:nvSpPr>
          <p:spPr>
            <a:xfrm>
              <a:off x="888622" y="0"/>
              <a:ext cx="163964" cy="23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4785" y="21600"/>
                  </a:lnTo>
                  <a:lnTo>
                    <a:pt x="4785" y="12944"/>
                  </a:lnTo>
                  <a:lnTo>
                    <a:pt x="19776" y="12944"/>
                  </a:lnTo>
                  <a:lnTo>
                    <a:pt x="19776" y="9871"/>
                  </a:lnTo>
                  <a:lnTo>
                    <a:pt x="4785" y="9871"/>
                  </a:lnTo>
                  <a:lnTo>
                    <a:pt x="4785" y="3073"/>
                  </a:lnTo>
                  <a:lnTo>
                    <a:pt x="21600" y="30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>
                <a:defRPr spc="0"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pic>
        <p:nvPicPr>
          <p:cNvPr id="142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5510" y="4012310"/>
            <a:ext cx="2908051" cy="30880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object 8"/>
          <p:cNvSpPr txBox="1"/>
          <p:nvPr/>
        </p:nvSpPr>
        <p:spPr>
          <a:xfrm>
            <a:off x="10553192" y="2796807"/>
            <a:ext cx="6019805" cy="262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02000"/>
              </a:lnSpc>
              <a:tabLst>
                <a:tab pos="5016500" algn="l"/>
              </a:tabLst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Feature</a:t>
            </a:r>
            <a:r>
              <a:rPr spc="-130"/>
              <a:t> </a:t>
            </a:r>
            <a:r>
              <a:rPr spc="-10"/>
              <a:t>extraction</a:t>
            </a:r>
            <a:r>
              <a:rPr spc="-125"/>
              <a:t> </a:t>
            </a:r>
            <a:r>
              <a:rPr spc="-35"/>
              <a:t>involves</a:t>
            </a:r>
            <a:r>
              <a:rPr spc="-130"/>
              <a:t> </a:t>
            </a:r>
            <a:r>
              <a:rPr spc="-10"/>
              <a:t>identifying </a:t>
            </a:r>
            <a:r>
              <a:rPr spc="75"/>
              <a:t>and</a:t>
            </a:r>
            <a:r>
              <a:rPr spc="-95"/>
              <a:t> </a:t>
            </a:r>
            <a:r>
              <a:t>selecting</a:t>
            </a:r>
            <a:r>
              <a:rPr spc="-90"/>
              <a:t> </a:t>
            </a:r>
            <a:r>
              <a:rPr spc="-25"/>
              <a:t>relevant</a:t>
            </a:r>
            <a:r>
              <a:rPr spc="-95"/>
              <a:t> </a:t>
            </a:r>
            <a:r>
              <a:rPr spc="-20"/>
              <a:t>features</a:t>
            </a:r>
            <a:r>
              <a:rPr spc="-90"/>
              <a:t> </a:t>
            </a:r>
            <a:r>
              <a:rPr spc="-20"/>
              <a:t>from </a:t>
            </a:r>
            <a:r>
              <a:rPr spc="50"/>
              <a:t>the</a:t>
            </a:r>
            <a:r>
              <a:rPr spc="-114"/>
              <a:t> </a:t>
            </a:r>
            <a:r>
              <a:rPr spc="-100"/>
              <a:t>text.</a:t>
            </a:r>
            <a:r>
              <a:rPr spc="-114"/>
              <a:t> </a:t>
            </a:r>
            <a:r>
              <a:t>Techniques</a:t>
            </a:r>
            <a:r>
              <a:rPr spc="-114"/>
              <a:t> </a:t>
            </a:r>
            <a:r>
              <a:rPr spc="-20"/>
              <a:t>like</a:t>
            </a:r>
            <a:r>
              <a:t>	</a:t>
            </a:r>
            <a:r>
              <a:rPr spc="50"/>
              <a:t>and</a:t>
            </a:r>
          </a:p>
          <a:p>
            <a:pPr marR="36193" indent="2999102">
              <a:lnSpc>
                <a:spcPct val="102000"/>
              </a:lnSpc>
              <a:defRPr spc="65">
                <a:latin typeface="Verdana"/>
                <a:ea typeface="Verdana"/>
                <a:cs typeface="Verdana"/>
                <a:sym typeface="Verdana"/>
              </a:defRPr>
            </a:pPr>
            <a:r>
              <a:t>help</a:t>
            </a:r>
            <a:r>
              <a:rPr spc="-145"/>
              <a:t> </a:t>
            </a:r>
            <a:r>
              <a:rPr spc="0"/>
              <a:t>convert</a:t>
            </a:r>
            <a:r>
              <a:rPr spc="-145"/>
              <a:t> </a:t>
            </a:r>
            <a:r>
              <a:rPr spc="-20"/>
              <a:t>text </a:t>
            </a:r>
            <a:r>
              <a:rPr spc="0"/>
              <a:t>into</a:t>
            </a:r>
            <a:r>
              <a:rPr spc="-150"/>
              <a:t> </a:t>
            </a:r>
            <a:r>
              <a:rPr spc="50"/>
              <a:t>numerical</a:t>
            </a:r>
            <a:r>
              <a:rPr spc="-145"/>
              <a:t> </a:t>
            </a:r>
            <a:r>
              <a:rPr spc="-20"/>
              <a:t>vectors</a:t>
            </a:r>
            <a:r>
              <a:rPr spc="-145"/>
              <a:t> </a:t>
            </a:r>
            <a:r>
              <a:rPr spc="0"/>
              <a:t>that</a:t>
            </a:r>
            <a:r>
              <a:rPr spc="-145"/>
              <a:t> </a:t>
            </a:r>
            <a:r>
              <a:rPr spc="50"/>
              <a:t>the</a:t>
            </a:r>
            <a:r>
              <a:rPr spc="-150"/>
              <a:t> </a:t>
            </a:r>
            <a:r>
              <a:rPr spc="80"/>
              <a:t>model </a:t>
            </a:r>
            <a:r>
              <a:rPr spc="70"/>
              <a:t>can</a:t>
            </a:r>
            <a:r>
              <a:rPr spc="-10"/>
              <a:t> </a:t>
            </a:r>
            <a:r>
              <a:rPr spc="0"/>
              <a:t>understand,</a:t>
            </a:r>
            <a:r>
              <a:rPr spc="-5"/>
              <a:t> </a:t>
            </a:r>
            <a:r>
              <a:rPr spc="0"/>
              <a:t>improving</a:t>
            </a:r>
            <a:r>
              <a:rPr spc="-5"/>
              <a:t> </a:t>
            </a:r>
            <a:r>
              <a:rPr spc="40"/>
              <a:t>detection </a:t>
            </a:r>
            <a:r>
              <a:rPr spc="-10"/>
              <a:t>performance.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44450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85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44450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85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44450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85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44450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85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